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handoutMasterIdLst>
    <p:handoutMasterId r:id="rId23"/>
  </p:handoutMasterIdLst>
  <p:sldIdLst>
    <p:sldId id="256" r:id="rId2"/>
    <p:sldId id="258" r:id="rId3"/>
    <p:sldId id="267" r:id="rId4"/>
    <p:sldId id="323" r:id="rId5"/>
    <p:sldId id="271" r:id="rId6"/>
    <p:sldId id="265" r:id="rId7"/>
    <p:sldId id="336" r:id="rId8"/>
    <p:sldId id="358" r:id="rId9"/>
    <p:sldId id="270" r:id="rId10"/>
    <p:sldId id="369" r:id="rId11"/>
    <p:sldId id="370" r:id="rId12"/>
    <p:sldId id="371" r:id="rId13"/>
    <p:sldId id="372" r:id="rId14"/>
    <p:sldId id="373" r:id="rId15"/>
    <p:sldId id="374" r:id="rId16"/>
    <p:sldId id="375" r:id="rId17"/>
    <p:sldId id="376" r:id="rId18"/>
    <p:sldId id="378" r:id="rId19"/>
    <p:sldId id="377" r:id="rId20"/>
    <p:sldId id="35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rgbClr val="FF0000"/>
    </p:penClr>
  </p:showPr>
  <p:clrMru>
    <a:srgbClr val="B6E8FF"/>
    <a:srgbClr val="B6E6FF"/>
    <a:srgbClr val="B6E1FF"/>
    <a:srgbClr val="B6ECFF"/>
    <a:srgbClr val="BEECFF"/>
    <a:srgbClr val="BCECFF"/>
    <a:srgbClr val="AFECFF"/>
    <a:srgbClr val="A6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73332BA-7DE1-4DC3-866C-AE6E04B7DE92}" type="datetimeFigureOut">
              <a:rPr lang="en-US"/>
              <a:pPr/>
              <a:t>3/10/2015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3B889D1-EE65-4481-B2D4-8860031AFF7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CF97BCC1-0AC7-46DA-85CD-58416E5287D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p>
            <a:fld id="{E245FA39-C4F2-4734-911B-1F9E7A94DBE6}"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ln/>
        </p:spPr>
      </p:sp>
      <p:sp>
        <p:nvSpPr>
          <p:cNvPr id="33794" name="Rectangle 3"/>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009BDB94-53DC-494E-8AC5-08DE770BE0FF}" type="slidenum">
              <a:rPr lang="en-US"/>
              <a:pPr/>
              <a:t>20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p>
            <a:fld id="{D1C9A22E-BEEB-49C9-A6FC-EB91D1626492}" type="slidenum">
              <a:rPr lang="en-US"/>
              <a:pPr/>
              <a:t>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 </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10243" name="Slide Number Placeholder 3"/>
          <p:cNvSpPr>
            <a:spLocks noGrp="1"/>
          </p:cNvSpPr>
          <p:nvPr>
            <p:ph type="sldNum" sz="quarter" idx="5"/>
          </p:nvPr>
        </p:nvSpPr>
        <p:spPr>
          <a:noFill/>
        </p:spPr>
        <p:txBody>
          <a:bodyPr/>
          <a:lstStyle/>
          <a:p>
            <a:fld id="{A4A786E1-9DE3-4509-B482-614E21080234}" type="slidenum">
              <a:rPr lang="en-GB"/>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ＭＳ Ｐゴシック" pitchFamily="34" charset="-128"/>
            </a:endParaRPr>
          </a:p>
        </p:txBody>
      </p:sp>
      <p:sp>
        <p:nvSpPr>
          <p:cNvPr id="12291" name="Slide Number Placeholder 3"/>
          <p:cNvSpPr>
            <a:spLocks noGrp="1"/>
          </p:cNvSpPr>
          <p:nvPr>
            <p:ph type="sldNum" sz="quarter" idx="5"/>
          </p:nvPr>
        </p:nvSpPr>
        <p:spPr>
          <a:noFill/>
        </p:spPr>
        <p:txBody>
          <a:bodyPr/>
          <a:lstStyle/>
          <a:p>
            <a:fld id="{3AAD77F0-30B0-4820-80E5-8314F926FEE6}"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141288" y="5681663"/>
            <a:ext cx="6591300" cy="2979737"/>
          </a:xfrm>
          <a:prstGeom prst="rect">
            <a:avLst/>
          </a:prstGeom>
          <a:noFill/>
          <a:ln w="9525">
            <a:noFill/>
            <a:miter lim="800000"/>
            <a:headEnd/>
            <a:tailEnd/>
          </a:ln>
        </p:spPr>
        <p:txBody>
          <a:bodyPr lIns="46727" tIns="46727" rIns="46727" bIns="46727"/>
          <a:lstStyle/>
          <a:p>
            <a:pPr defTabSz="933450" eaLnBrk="0" hangingPunct="0">
              <a:lnSpc>
                <a:spcPct val="95000"/>
              </a:lnSpc>
              <a:spcBef>
                <a:spcPct val="30000"/>
              </a:spcBef>
            </a:pPr>
            <a:endParaRPr lang="en-US" sz="1200">
              <a:solidFill>
                <a:schemeClr val="tx2"/>
              </a:solidFill>
              <a:latin typeface="Times" charset="0"/>
            </a:endParaRPr>
          </a:p>
          <a:p>
            <a:pPr defTabSz="933450" eaLnBrk="0" hangingPunct="0">
              <a:lnSpc>
                <a:spcPct val="95000"/>
              </a:lnSpc>
              <a:spcBef>
                <a:spcPct val="30000"/>
              </a:spcBef>
            </a:pPr>
            <a:endParaRPr lang="en-US" sz="1200">
              <a:solidFill>
                <a:schemeClr val="tx2"/>
              </a:solidFill>
              <a:latin typeface="Times" charset="0"/>
            </a:endParaRPr>
          </a:p>
          <a:p>
            <a:pPr defTabSz="933450" eaLnBrk="0" hangingPunct="0">
              <a:lnSpc>
                <a:spcPct val="95000"/>
              </a:lnSpc>
              <a:spcBef>
                <a:spcPct val="30000"/>
              </a:spcBef>
            </a:pPr>
            <a:endParaRPr lang="en-US" sz="1200">
              <a:solidFill>
                <a:schemeClr val="tx2"/>
              </a:solidFill>
              <a:latin typeface="Times" charset="0"/>
            </a:endParaRPr>
          </a:p>
        </p:txBody>
      </p:sp>
      <p:sp>
        <p:nvSpPr>
          <p:cNvPr id="14338" name="Rectangle 3"/>
          <p:cNvSpPr>
            <a:spLocks noGrp="1"/>
          </p:cNvSpPr>
          <p:nvPr>
            <p:ph type="body" idx="1"/>
          </p:nvPr>
        </p:nvSpPr>
        <p:spPr>
          <a:xfrm>
            <a:off x="96838" y="3813175"/>
            <a:ext cx="6662737" cy="4813300"/>
          </a:xfrm>
          <a:noFill/>
          <a:ln/>
        </p:spPr>
        <p:txBody>
          <a:bodyPr lIns="89813" tIns="44906" rIns="89813" bIns="44906"/>
          <a:lstStyle/>
          <a:p>
            <a:pPr marL="114300" lvl="1" defTabSz="949325" eaLnBrk="1" hangingPunct="1">
              <a:lnSpc>
                <a:spcPct val="95000"/>
              </a:lnSpc>
              <a:spcBef>
                <a:spcPct val="20000"/>
              </a:spcBef>
            </a:pPr>
            <a:endParaRPr lang="en-GB" i="1" smtClean="0">
              <a:latin typeface="Times New Roman" pitchFamily="18" charset="0"/>
              <a:ea typeface="ＭＳ Ｐゴシック" pitchFamily="34" charset="-128"/>
            </a:endParaRPr>
          </a:p>
        </p:txBody>
      </p:sp>
      <p:sp>
        <p:nvSpPr>
          <p:cNvPr id="14339" name="Rectangle 4"/>
          <p:cNvSpPr>
            <a:spLocks noGrp="1" noRot="1" noChangeAspect="1" noTextEdit="1"/>
          </p:cNvSpPr>
          <p:nvPr>
            <p:ph type="sldImg"/>
          </p:nvPr>
        </p:nvSpPr>
        <p:spPr>
          <a:xfrm>
            <a:off x="1139825" y="438150"/>
            <a:ext cx="4240213" cy="3179763"/>
          </a:xfrm>
          <a:ln/>
        </p:spPr>
      </p:sp>
      <p:sp>
        <p:nvSpPr>
          <p:cNvPr id="14340" name="Text Box 5"/>
          <p:cNvSpPr txBox="1">
            <a:spLocks noChangeArrowheads="1"/>
          </p:cNvSpPr>
          <p:nvPr/>
        </p:nvSpPr>
        <p:spPr bwMode="auto">
          <a:xfrm>
            <a:off x="149225" y="347663"/>
            <a:ext cx="6497638" cy="231775"/>
          </a:xfrm>
          <a:prstGeom prst="rect">
            <a:avLst/>
          </a:prstGeom>
          <a:noFill/>
          <a:ln w="12700">
            <a:noFill/>
            <a:miter lim="800000"/>
            <a:headEnd/>
            <a:tailEnd type="none" w="lg" len="lg"/>
          </a:ln>
        </p:spPr>
        <p:txBody>
          <a:bodyPr lIns="89930" tIns="44965" rIns="89930" bIns="44965">
            <a:spAutoFit/>
          </a:bodyPr>
          <a:lstStyle/>
          <a:p>
            <a:pPr defTabSz="898525" eaLnBrk="0" hangingPunct="0">
              <a:lnSpc>
                <a:spcPct val="95000"/>
              </a:lnSpc>
              <a:spcBef>
                <a:spcPct val="20000"/>
              </a:spcBef>
            </a:pPr>
            <a:r>
              <a:rPr lang="en-US" sz="1000" b="1"/>
              <a:t>Client Issue: How can IT help in moderating the healthcare crisis?</a:t>
            </a:r>
            <a:r>
              <a:rPr lang="en-US" sz="100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141288" y="5681663"/>
            <a:ext cx="6591300" cy="2979737"/>
          </a:xfrm>
          <a:prstGeom prst="rect">
            <a:avLst/>
          </a:prstGeom>
          <a:noFill/>
          <a:ln w="9525">
            <a:noFill/>
            <a:miter lim="800000"/>
            <a:headEnd/>
            <a:tailEnd/>
          </a:ln>
        </p:spPr>
        <p:txBody>
          <a:bodyPr lIns="46727" tIns="46727" rIns="46727" bIns="46727"/>
          <a:lstStyle/>
          <a:p>
            <a:pPr defTabSz="933450" eaLnBrk="0" hangingPunct="0">
              <a:lnSpc>
                <a:spcPct val="95000"/>
              </a:lnSpc>
              <a:spcBef>
                <a:spcPct val="30000"/>
              </a:spcBef>
            </a:pPr>
            <a:endParaRPr lang="en-US" sz="1200">
              <a:solidFill>
                <a:schemeClr val="tx2"/>
              </a:solidFill>
              <a:latin typeface="Times" charset="0"/>
            </a:endParaRPr>
          </a:p>
          <a:p>
            <a:pPr defTabSz="933450" eaLnBrk="0" hangingPunct="0">
              <a:lnSpc>
                <a:spcPct val="95000"/>
              </a:lnSpc>
              <a:spcBef>
                <a:spcPct val="30000"/>
              </a:spcBef>
            </a:pPr>
            <a:endParaRPr lang="en-US" sz="1200">
              <a:solidFill>
                <a:schemeClr val="tx2"/>
              </a:solidFill>
              <a:latin typeface="Times" charset="0"/>
            </a:endParaRPr>
          </a:p>
          <a:p>
            <a:pPr defTabSz="933450" eaLnBrk="0" hangingPunct="0">
              <a:lnSpc>
                <a:spcPct val="95000"/>
              </a:lnSpc>
              <a:spcBef>
                <a:spcPct val="30000"/>
              </a:spcBef>
            </a:pPr>
            <a:endParaRPr lang="en-US" sz="1200">
              <a:solidFill>
                <a:schemeClr val="tx2"/>
              </a:solidFill>
              <a:latin typeface="Times" charset="0"/>
            </a:endParaRPr>
          </a:p>
        </p:txBody>
      </p:sp>
      <p:sp>
        <p:nvSpPr>
          <p:cNvPr id="16386" name="Rectangle 3"/>
          <p:cNvSpPr>
            <a:spLocks noGrp="1"/>
          </p:cNvSpPr>
          <p:nvPr>
            <p:ph type="body" idx="1"/>
          </p:nvPr>
        </p:nvSpPr>
        <p:spPr>
          <a:xfrm>
            <a:off x="96838" y="3813175"/>
            <a:ext cx="6662737" cy="4813300"/>
          </a:xfrm>
          <a:noFill/>
          <a:ln/>
        </p:spPr>
        <p:txBody>
          <a:bodyPr lIns="89813" tIns="44906" rIns="89813" bIns="44906"/>
          <a:lstStyle/>
          <a:p>
            <a:pPr defTabSz="949325" eaLnBrk="1" hangingPunct="1">
              <a:lnSpc>
                <a:spcPct val="95000"/>
              </a:lnSpc>
              <a:spcBef>
                <a:spcPct val="20000"/>
              </a:spcBef>
            </a:pPr>
            <a:endParaRPr lang="en-GB" i="1" smtClean="0">
              <a:latin typeface="Times New Roman" pitchFamily="18" charset="0"/>
              <a:ea typeface="ＭＳ Ｐゴシック" pitchFamily="34" charset="-128"/>
            </a:endParaRPr>
          </a:p>
        </p:txBody>
      </p:sp>
      <p:sp>
        <p:nvSpPr>
          <p:cNvPr id="16387" name="Rectangle 4"/>
          <p:cNvSpPr>
            <a:spLocks noGrp="1" noRot="1" noChangeAspect="1" noTextEdit="1"/>
          </p:cNvSpPr>
          <p:nvPr>
            <p:ph type="sldImg"/>
          </p:nvPr>
        </p:nvSpPr>
        <p:spPr>
          <a:xfrm>
            <a:off x="1139825" y="438150"/>
            <a:ext cx="4240213" cy="3179763"/>
          </a:xfrm>
          <a:ln/>
        </p:spPr>
      </p:sp>
      <p:sp>
        <p:nvSpPr>
          <p:cNvPr id="16388" name="Text Box 5"/>
          <p:cNvSpPr txBox="1">
            <a:spLocks noChangeArrowheads="1"/>
          </p:cNvSpPr>
          <p:nvPr/>
        </p:nvSpPr>
        <p:spPr bwMode="auto">
          <a:xfrm>
            <a:off x="149225" y="347663"/>
            <a:ext cx="6497638" cy="231775"/>
          </a:xfrm>
          <a:prstGeom prst="rect">
            <a:avLst/>
          </a:prstGeom>
          <a:noFill/>
          <a:ln w="12700">
            <a:noFill/>
            <a:miter lim="800000"/>
            <a:headEnd/>
            <a:tailEnd type="none" w="lg" len="lg"/>
          </a:ln>
        </p:spPr>
        <p:txBody>
          <a:bodyPr lIns="89930" tIns="44965" rIns="89930" bIns="44965">
            <a:spAutoFit/>
          </a:bodyPr>
          <a:lstStyle/>
          <a:p>
            <a:pPr defTabSz="898525" eaLnBrk="0" hangingPunct="0">
              <a:lnSpc>
                <a:spcPct val="95000"/>
              </a:lnSpc>
              <a:spcBef>
                <a:spcPct val="20000"/>
              </a:spcBef>
            </a:pPr>
            <a:r>
              <a:rPr lang="en-US" sz="1000" b="1"/>
              <a:t>Client Issue: How can IT help in moderating the healthcare crisis?</a:t>
            </a:r>
            <a:r>
              <a:rPr lang="en-US" sz="100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19459" name="Slide Number Placeholder 3"/>
          <p:cNvSpPr>
            <a:spLocks noGrp="1"/>
          </p:cNvSpPr>
          <p:nvPr>
            <p:ph type="sldNum" sz="quarter" idx="5"/>
          </p:nvPr>
        </p:nvSpPr>
        <p:spPr>
          <a:noFill/>
        </p:spPr>
        <p:txBody>
          <a:bodyPr/>
          <a:lstStyle/>
          <a:p>
            <a:fld id="{7B89676A-5562-492C-A01D-00358978F5A7}" type="slidenum">
              <a:rPr lang="en-GB"/>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D3A4759A-D37A-421F-9013-8EB5B33467E3}" type="slidenum">
              <a:rPr lang="en-US"/>
              <a:pPr/>
              <a:t>17</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52400"/>
            <a:ext cx="8839200" cy="64770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p>
              <a:pPr algn="ctr"/>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p:spPr>
          <p:txBody>
            <a:bodyPr wrap="none" anchor="ctr"/>
            <a:lstStyle/>
            <a:p>
              <a:pPr algn="ctr"/>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38100">
              <a:solidFill>
                <a:schemeClr val="accent1"/>
              </a:solidFill>
              <a:round/>
              <a:headEnd/>
              <a:tailEnd/>
            </a:ln>
          </p:spPr>
          <p:txBody>
            <a:bodyPr wrap="none" anchor="ctr"/>
            <a:lstStyle/>
            <a:p>
              <a:endParaRPr lang="en-US"/>
            </a:p>
          </p:txBody>
        </p:sp>
      </p:grpSp>
      <p:sp>
        <p:nvSpPr>
          <p:cNvPr id="8" name="Rectangle 12"/>
          <p:cNvSpPr>
            <a:spLocks noChangeArrowheads="1"/>
          </p:cNvSpPr>
          <p:nvPr userDrawn="1"/>
        </p:nvSpPr>
        <p:spPr bwMode="auto">
          <a:xfrm>
            <a:off x="0" y="6629400"/>
            <a:ext cx="9144000" cy="214313"/>
          </a:xfrm>
          <a:prstGeom prst="rect">
            <a:avLst/>
          </a:prstGeom>
          <a:noFill/>
          <a:ln w="9525">
            <a:noFill/>
            <a:miter lim="800000"/>
            <a:headEnd/>
            <a:tailEnd/>
          </a:ln>
        </p:spPr>
        <p:txBody>
          <a:bodyPr>
            <a:spAutoFit/>
          </a:bodyPr>
          <a:lstStyle/>
          <a:p>
            <a:pPr eaLnBrk="0" hangingPunct="0"/>
            <a:r>
              <a:rPr lang="en-US" sz="800" b="1"/>
              <a:t>© 2010 Health Level Seven ® International. All Rights Reserved. HL7 and Health Level Seven are registered trademarks of Health Level Seven International. Reg. U.S. TM Office.</a:t>
            </a:r>
          </a:p>
        </p:txBody>
      </p:sp>
      <p:pic>
        <p:nvPicPr>
          <p:cNvPr id="9" name="Picture 13" descr="HL7 International Logo"/>
          <p:cNvPicPr>
            <a:picLocks noChangeAspect="1" noChangeArrowheads="1"/>
          </p:cNvPicPr>
          <p:nvPr userDrawn="1"/>
        </p:nvPicPr>
        <p:blipFill>
          <a:blip r:embed="rId2" cstate="print"/>
          <a:srcRect/>
          <a:stretch>
            <a:fillRect/>
          </a:stretch>
        </p:blipFill>
        <p:spPr bwMode="auto">
          <a:xfrm>
            <a:off x="7650163" y="304800"/>
            <a:ext cx="1109662" cy="1143000"/>
          </a:xfrm>
          <a:prstGeom prst="rect">
            <a:avLst/>
          </a:prstGeom>
          <a:noFill/>
          <a:ln w="9525">
            <a:noFill/>
            <a:miter lim="800000"/>
            <a:headEnd/>
            <a:tailEnd/>
          </a:ln>
        </p:spPr>
      </p:pic>
      <p:sp>
        <p:nvSpPr>
          <p:cNvPr id="33798" name="Rectangle 6"/>
          <p:cNvSpPr>
            <a:spLocks noGrp="1" noChangeArrowheads="1"/>
          </p:cNvSpPr>
          <p:nvPr>
            <p:ph type="ctrTitle"/>
          </p:nvPr>
        </p:nvSpPr>
        <p:spPr>
          <a:xfrm>
            <a:off x="1219200" y="838200"/>
            <a:ext cx="6781800" cy="2559050"/>
          </a:xfrm>
        </p:spPr>
        <p:txBody>
          <a:bodyPr anchorCtr="1"/>
          <a:lstStyle>
            <a:lvl1pPr algn="ctr">
              <a:defRPr sz="5600"/>
            </a:lvl1pPr>
          </a:lstStyle>
          <a:p>
            <a:r>
              <a:rPr lang="en-US"/>
              <a:t>Click to edit Master title style</a:t>
            </a:r>
          </a:p>
        </p:txBody>
      </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p:spPr>
        <p:txBody>
          <a:bodyPr wrap="none" anchor="ctr"/>
          <a:lstStyle/>
          <a:p>
            <a:pPr algn="ctr"/>
            <a:endParaRPr lang="en-US" sz="2400">
              <a:latin typeface="Times New Roman" pitchFamily="18" charset="0"/>
            </a:endParaRPr>
          </a:p>
        </p:txBody>
      </p:sp>
      <p:sp>
        <p:nvSpPr>
          <p:cNvPr id="1027"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p:spPr>
        <p:txBody>
          <a:bodyPr wrap="none" anchor="ctr"/>
          <a:lstStyle/>
          <a:p>
            <a:pPr algn="ctr"/>
            <a:endParaRPr lang="en-US" sz="2400">
              <a:latin typeface="Times New Roman" pitchFamily="18" charset="0"/>
            </a:endParaRPr>
          </a:p>
        </p:txBody>
      </p:sp>
      <p:sp>
        <p:nvSpPr>
          <p:cNvPr id="1028" name="Line 5"/>
          <p:cNvSpPr>
            <a:spLocks noChangeShapeType="1"/>
          </p:cNvSpPr>
          <p:nvPr/>
        </p:nvSpPr>
        <p:spPr bwMode="auto">
          <a:xfrm>
            <a:off x="461963" y="1600200"/>
            <a:ext cx="8296275" cy="0"/>
          </a:xfrm>
          <a:prstGeom prst="line">
            <a:avLst/>
          </a:prstGeom>
          <a:noFill/>
          <a:ln w="38100">
            <a:solidFill>
              <a:schemeClr val="accent1"/>
            </a:solidFill>
            <a:round/>
            <a:headEnd/>
            <a:tailEnd/>
          </a:ln>
        </p:spPr>
        <p:txBody>
          <a:bodyPr/>
          <a:lstStyle/>
          <a:p>
            <a:endParaRPr lang="en-US"/>
          </a:p>
        </p:txBody>
      </p:sp>
      <p:sp>
        <p:nvSpPr>
          <p:cNvPr id="1029" name="Rectangle 6"/>
          <p:cNvSpPr>
            <a:spLocks noGrp="1" noChangeArrowheads="1"/>
          </p:cNvSpPr>
          <p:nvPr>
            <p:ph type="title"/>
          </p:nvPr>
        </p:nvSpPr>
        <p:spPr bwMode="auto">
          <a:xfrm>
            <a:off x="533400" y="473075"/>
            <a:ext cx="8153400" cy="8223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Rectangle 7"/>
          <p:cNvSpPr>
            <a:spLocks noGrp="1" noChangeArrowheads="1"/>
          </p:cNvSpPr>
          <p:nvPr>
            <p:ph type="body" idx="1"/>
          </p:nvPr>
        </p:nvSpPr>
        <p:spPr bwMode="auto">
          <a:xfrm>
            <a:off x="381000" y="1828800"/>
            <a:ext cx="8382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13"/>
          <p:cNvSpPr>
            <a:spLocks noChangeArrowheads="1"/>
          </p:cNvSpPr>
          <p:nvPr userDrawn="1"/>
        </p:nvSpPr>
        <p:spPr bwMode="auto">
          <a:xfrm>
            <a:off x="228600" y="6643688"/>
            <a:ext cx="9144000" cy="214312"/>
          </a:xfrm>
          <a:prstGeom prst="rect">
            <a:avLst/>
          </a:prstGeom>
          <a:noFill/>
          <a:ln w="9525">
            <a:noFill/>
            <a:miter lim="800000"/>
            <a:headEnd/>
            <a:tailEnd/>
          </a:ln>
        </p:spPr>
        <p:txBody>
          <a:bodyPr>
            <a:spAutoFit/>
          </a:bodyPr>
          <a:lstStyle/>
          <a:p>
            <a:pPr eaLnBrk="0" hangingPunct="0"/>
            <a:r>
              <a:rPr lang="en-US" sz="800" b="1"/>
              <a:t>© 2010 Health Level Seven ® International. All Rights Reserved. HL7 and Health Level Seven are registered trademarks of Health Level Seven International. Reg. U.S. TM Office.</a:t>
            </a:r>
          </a:p>
        </p:txBody>
      </p:sp>
      <p:pic>
        <p:nvPicPr>
          <p:cNvPr id="1032" name="Picture 14" descr="HL7 International Logo"/>
          <p:cNvPicPr>
            <a:picLocks noChangeAspect="1" noChangeArrowheads="1"/>
          </p:cNvPicPr>
          <p:nvPr userDrawn="1"/>
        </p:nvPicPr>
        <p:blipFill>
          <a:blip r:embed="rId13" cstate="print"/>
          <a:srcRect/>
          <a:stretch>
            <a:fillRect/>
          </a:stretch>
        </p:blipFill>
        <p:spPr bwMode="auto">
          <a:xfrm>
            <a:off x="8174038" y="5791200"/>
            <a:ext cx="665162"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80000"/>
        </a:lnSpc>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lnSpc>
          <a:spcPct val="80000"/>
        </a:lnSpc>
        <a:spcBef>
          <a:spcPct val="0"/>
        </a:spcBef>
        <a:spcAft>
          <a:spcPct val="0"/>
        </a:spcAft>
        <a:defRPr sz="4000">
          <a:solidFill>
            <a:schemeClr val="tx2"/>
          </a:solidFill>
          <a:latin typeface="Verdana" pitchFamily="34" charset="0"/>
          <a:ea typeface="ＭＳ Ｐゴシック" charset="0"/>
          <a:cs typeface="ＭＳ Ｐゴシック" charset="0"/>
        </a:defRPr>
      </a:lvl2pPr>
      <a:lvl3pPr algn="l" rtl="0" eaLnBrk="0" fontAlgn="base" hangingPunct="0">
        <a:lnSpc>
          <a:spcPct val="80000"/>
        </a:lnSpc>
        <a:spcBef>
          <a:spcPct val="0"/>
        </a:spcBef>
        <a:spcAft>
          <a:spcPct val="0"/>
        </a:spcAft>
        <a:defRPr sz="4000">
          <a:solidFill>
            <a:schemeClr val="tx2"/>
          </a:solidFill>
          <a:latin typeface="Verdana" pitchFamily="34" charset="0"/>
          <a:ea typeface="ＭＳ Ｐゴシック" charset="0"/>
          <a:cs typeface="ＭＳ Ｐゴシック" charset="0"/>
        </a:defRPr>
      </a:lvl3pPr>
      <a:lvl4pPr algn="l" rtl="0" eaLnBrk="0" fontAlgn="base" hangingPunct="0">
        <a:lnSpc>
          <a:spcPct val="80000"/>
        </a:lnSpc>
        <a:spcBef>
          <a:spcPct val="0"/>
        </a:spcBef>
        <a:spcAft>
          <a:spcPct val="0"/>
        </a:spcAft>
        <a:defRPr sz="4000">
          <a:solidFill>
            <a:schemeClr val="tx2"/>
          </a:solidFill>
          <a:latin typeface="Verdana" pitchFamily="34" charset="0"/>
          <a:ea typeface="ＭＳ Ｐゴシック" charset="0"/>
          <a:cs typeface="ＭＳ Ｐゴシック" charset="0"/>
        </a:defRPr>
      </a:lvl4pPr>
      <a:lvl5pPr algn="l" rtl="0" eaLnBrk="0" fontAlgn="base" hangingPunct="0">
        <a:lnSpc>
          <a:spcPct val="80000"/>
        </a:lnSpc>
        <a:spcBef>
          <a:spcPct val="0"/>
        </a:spcBef>
        <a:spcAft>
          <a:spcPct val="0"/>
        </a:spcAft>
        <a:defRPr sz="4000">
          <a:solidFill>
            <a:schemeClr val="tx2"/>
          </a:solidFill>
          <a:latin typeface="Verdana" pitchFamily="34" charset="0"/>
          <a:ea typeface="ＭＳ Ｐゴシック" charset="0"/>
          <a:cs typeface="ＭＳ Ｐゴシック"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sz="31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65000"/>
        <a:buFont typeface="Wingdings" pitchFamily="2" charset="2"/>
        <a:buChar char="Ø"/>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folHlink"/>
        </a:buClr>
        <a:buSzPct val="85000"/>
        <a:buFont typeface="Wingdings" pitchFamily="2" charset="2"/>
        <a:buChar char="ü"/>
        <a:defRPr sz="2000">
          <a:solidFill>
            <a:schemeClr val="tx1"/>
          </a:solidFill>
          <a:latin typeface="+mn-lt"/>
          <a:ea typeface="ＭＳ Ｐゴシック" charset="0"/>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hl7.org/implement/standards/FHIR-Develop/comparison.html" TargetMode="External"/><Relationship Id="rId2" Type="http://schemas.openxmlformats.org/officeDocument/2006/relationships/hyperlink" Target="http://hl7.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l7.org/" TargetMode="External"/><Relationship Id="rId7" Type="http://schemas.openxmlformats.org/officeDocument/2006/relationships/hyperlink" Target="http://productsandservices.hl7.org/Report/Report.aspx?varReport=Produ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tgerber@hl7.org" TargetMode="External"/><Relationship Id="rId5" Type="http://schemas.openxmlformats.org/officeDocument/2006/relationships/hyperlink" Target="http://www.hl7.org/education/index.cfm" TargetMode="External"/><Relationship Id="rId4" Type="http://schemas.openxmlformats.org/officeDocument/2006/relationships/hyperlink" Target="http://www.hl7.org/Special/committees/international/intl.ht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hl7.org/documentcenter/public/training/IntroToHL7/player.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gerber@hl7.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2.jpeg"/><Relationship Id="rId39" Type="http://schemas.openxmlformats.org/officeDocument/2006/relationships/image" Target="../media/image30.jpeg"/><Relationship Id="rId3" Type="http://schemas.openxmlformats.org/officeDocument/2006/relationships/image" Target="../media/image2.jpeg"/><Relationship Id="rId21" Type="http://schemas.openxmlformats.org/officeDocument/2006/relationships/hyperlink" Target="http://www.google.com/imgres?imgurl=http://privatewww.essex.ac.uk/~sjs/france_flag.png&amp;imgrefurl=http://privatewww.essex.ac.uk/~sjs/&amp;h=95&amp;w=143&amp;sz=2&amp;tbnid=gXlsB2M65uEJ:&amp;tbnh=95&amp;tbnw=143&amp;prev=/images?q=french+flag&amp;sa=X&amp;oi=image_result&amp;resnum=1&amp;ct=image&amp;cd=3" TargetMode="External"/><Relationship Id="rId34" Type="http://schemas.openxmlformats.org/officeDocument/2006/relationships/image" Target="../media/image26.jpeg"/><Relationship Id="rId42" Type="http://schemas.openxmlformats.org/officeDocument/2006/relationships/image" Target="../media/image33.wmf"/><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hyperlink" Target="http://www.google.com/imgres?imgurl=http://startanindiancompany.com/Images/India%20Flag.jpg&amp;imgrefurl=http://startanindiancompany.com/Shelfcompanies.htm&amp;h=112&amp;w=150&amp;sz=48&amp;tbnid=fIc7-0SR_3cJ:&amp;tbnh=112&amp;tbnw=150&amp;prev=/images?q=india+flag&amp;hl=en&amp;sa=X&amp;oi=image_result&amp;resnum=1&amp;ct=image&amp;cd=2" TargetMode="External"/><Relationship Id="rId33" Type="http://schemas.openxmlformats.org/officeDocument/2006/relationships/hyperlink" Target="http://www.google.com/imgres?imgurl=http://www.phassociation.org/intl/flags/nllarge.gif&amp;imgrefurl=http://www.phassociation.org/intl/index.asp&amp;h=85&amp;w=127&amp;sz=1&amp;tbnid=c-SiRDRDrS8J:&amp;tbnh=85&amp;tbnw=127&amp;prev=/images?q=the+netherlands+flag&amp;hl=en&amp;sa=X&amp;oi=image_result&amp;resnum=1&amp;ct=image&amp;cd=3" TargetMode="External"/><Relationship Id="rId38" Type="http://schemas.openxmlformats.org/officeDocument/2006/relationships/image" Target="../media/image29.wmf"/><Relationship Id="rId46" Type="http://schemas.openxmlformats.org/officeDocument/2006/relationships/image" Target="../media/image37.wmf"/><Relationship Id="rId2" Type="http://schemas.openxmlformats.org/officeDocument/2006/relationships/notesSlide" Target="../notesSlides/notesSlide4.xml"/><Relationship Id="rId16" Type="http://schemas.openxmlformats.org/officeDocument/2006/relationships/image" Target="../media/image15.jpeg"/><Relationship Id="rId20" Type="http://schemas.openxmlformats.org/officeDocument/2006/relationships/image" Target="../media/image19.png"/><Relationship Id="rId29" Type="http://schemas.openxmlformats.org/officeDocument/2006/relationships/hyperlink" Target="http://www.google.com/imgres?imgurl=http://www.screwattack.com/images/Mexican%20Flag.jpg&amp;imgrefurl=http://www.screwattack.com/videos/Screwattack_Videos_Index.html&amp;h=81&amp;w=136&amp;sz=33&amp;tbnid=Zj9Qar7zfFUJ:&amp;tbnh=81&amp;tbnw=136&amp;prev=/images?q=mexico+flag&amp;hl=en&amp;sa=X&amp;oi=image_result&amp;resnum=1&amp;ct=image&amp;cd=3" TargetMode="External"/><Relationship Id="rId41"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wmf"/><Relationship Id="rId24" Type="http://schemas.openxmlformats.org/officeDocument/2006/relationships/image" Target="../media/image21.jpeg"/><Relationship Id="rId32" Type="http://schemas.openxmlformats.org/officeDocument/2006/relationships/image" Target="../media/image25.jpeg"/><Relationship Id="rId37" Type="http://schemas.openxmlformats.org/officeDocument/2006/relationships/image" Target="../media/image28.wmf"/><Relationship Id="rId40" Type="http://schemas.openxmlformats.org/officeDocument/2006/relationships/image" Target="../media/image31.wmf"/><Relationship Id="rId45" Type="http://schemas.openxmlformats.org/officeDocument/2006/relationships/image" Target="../media/image36.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hyperlink" Target="http://www.google.com/imgres?imgurl=http://www.33ff.com/flags/XL_flags_embossed/Germany_flag.gif&amp;imgrefurl=http://www.33ff.com/flags/worldflags/Germany_flag.html&amp;h=81&amp;w=121&amp;sz=5&amp;tbnid=vF90I4rN25AJ:&amp;tbnh=81&amp;tbnw=121&amp;prev=/images?q=german+flag&amp;hl=en&amp;sa=X&amp;oi=image_result&amp;resnum=1&amp;ct=image&amp;cd=3" TargetMode="External"/><Relationship Id="rId28" Type="http://schemas.openxmlformats.org/officeDocument/2006/relationships/image" Target="../media/image23.jpeg"/><Relationship Id="rId36"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hyperlink" Target="http://www.google.com/imgres?imgurl=http://www.bryan.k12.ga.us/rhhs/images/Academics/Foreign%20Language/SpainFlag.gif&amp;imgrefurl=http://www.bryan.k12.ga.us/rhhs/Academics/Foreign/Courses.htm&amp;h=100&amp;w=150&amp;sz=40&amp;tbnid=0g4yZ9XRBJ4J:&amp;tbnh=100&amp;tbnw=150&amp;prev=/images?q=spain+flag&amp;hl=en&amp;sa=X&amp;oi=image_result&amp;resnum=1&amp;ct=image&amp;cd=2" TargetMode="External"/><Relationship Id="rId44" Type="http://schemas.openxmlformats.org/officeDocument/2006/relationships/image" Target="../media/image35.wmf"/><Relationship Id="rId4" Type="http://schemas.openxmlformats.org/officeDocument/2006/relationships/image" Target="../media/image3.jpeg"/><Relationship Id="rId9" Type="http://schemas.openxmlformats.org/officeDocument/2006/relationships/image" Target="../media/image8.wmf"/><Relationship Id="rId14" Type="http://schemas.openxmlformats.org/officeDocument/2006/relationships/image" Target="../media/image13.jpeg"/><Relationship Id="rId22" Type="http://schemas.openxmlformats.org/officeDocument/2006/relationships/image" Target="../media/image20.jpeg"/><Relationship Id="rId27" Type="http://schemas.openxmlformats.org/officeDocument/2006/relationships/hyperlink" Target="http://www.google.com/imgres?imgurl=http://www.kvi.nl/~exl/images/flags/flag_italy.gif&amp;imgrefurl=http://www.kvi.nl/~exl/&amp;h=84&amp;w=126&amp;sz=3&amp;tbnid=ihZXehHXDnAJ:&amp;tbnh=84&amp;tbnw=126&amp;prev=/images?q=italy+flag&amp;hl=en&amp;sa=X&amp;oi=image_result&amp;resnum=1&amp;ct=image&amp;cd=3" TargetMode="External"/><Relationship Id="rId30" Type="http://schemas.openxmlformats.org/officeDocument/2006/relationships/image" Target="../media/image24.jpeg"/><Relationship Id="rId35" Type="http://schemas.openxmlformats.org/officeDocument/2006/relationships/hyperlink" Target="http://www.google.com/imgres?imgurl=http://www.brothersofholycross.com/calendar/american-flag.gif&amp;imgrefurl=http://www.brothersofholycross.com/calendar/Jun.htm&amp;h=91&amp;w=129&amp;sz=7&amp;tbnid=10x5gTu5GmkJ:&amp;tbnh=91&amp;tbnw=129&amp;prev=/images?q=united+states+flag&amp;hl=en&amp;sa=X&amp;oi=image_result&amp;resnum=1&amp;ct=image&amp;cd=3" TargetMode="External"/><Relationship Id="rId43"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p:txBody>
          <a:bodyPr/>
          <a:lstStyle/>
          <a:p>
            <a:pPr eaLnBrk="1" hangingPunct="1"/>
            <a:r>
              <a:rPr lang="en-US" sz="3200" smtClean="0">
                <a:ea typeface="ＭＳ Ｐゴシック" pitchFamily="34" charset="-128"/>
              </a:rPr>
              <a:t>HL7: </a:t>
            </a:r>
            <a:br>
              <a:rPr lang="en-US" sz="3200" smtClean="0">
                <a:ea typeface="ＭＳ Ｐゴシック" pitchFamily="34" charset="-128"/>
              </a:rPr>
            </a:br>
            <a:r>
              <a:rPr lang="en-US" sz="3200" smtClean="0">
                <a:ea typeface="ＭＳ Ｐゴシック" pitchFamily="34" charset="-128"/>
              </a:rPr>
              <a:t>Enabling Interoperable Healthcare </a:t>
            </a:r>
            <a:br>
              <a:rPr lang="en-US" sz="3200" smtClean="0">
                <a:ea typeface="ＭＳ Ｐゴシック" pitchFamily="34" charset="-128"/>
              </a:rPr>
            </a:br>
            <a:r>
              <a:rPr lang="en-US" sz="3200" smtClean="0">
                <a:ea typeface="ＭＳ Ｐゴシック" pitchFamily="34" charset="-128"/>
              </a:rPr>
              <a:t>Today and Tomorrow</a:t>
            </a:r>
          </a:p>
        </p:txBody>
      </p:sp>
      <p:sp>
        <p:nvSpPr>
          <p:cNvPr id="5122" name="Rectangle 3"/>
          <p:cNvSpPr>
            <a:spLocks noGrp="1" noChangeArrowheads="1"/>
          </p:cNvSpPr>
          <p:nvPr>
            <p:ph type="subTitle" idx="1"/>
          </p:nvPr>
        </p:nvSpPr>
        <p:spPr>
          <a:xfrm>
            <a:off x="1371600" y="3886200"/>
            <a:ext cx="6400800" cy="2590800"/>
          </a:xfrm>
        </p:spPr>
        <p:txBody>
          <a:bodyPr/>
          <a:lstStyle/>
          <a:p>
            <a:pPr eaLnBrk="1" hangingPunct="1"/>
            <a:endParaRPr lang="en-US" sz="1800" smtClean="0">
              <a:ea typeface="ＭＳ Ｐゴシック" pitchFamily="34" charset="-128"/>
            </a:endParaRPr>
          </a:p>
          <a:p>
            <a:pPr eaLnBrk="1" hangingPunct="1"/>
            <a:r>
              <a:rPr lang="en-US" sz="2400" smtClean="0">
                <a:ea typeface="ＭＳ Ｐゴシック" pitchFamily="34" charset="-128"/>
              </a:rPr>
              <a:t>Ticia L. Gerber, MHS/HP</a:t>
            </a:r>
          </a:p>
          <a:p>
            <a:pPr eaLnBrk="1" hangingPunct="1"/>
            <a:r>
              <a:rPr lang="en-US" sz="1600" smtClean="0">
                <a:ea typeface="ＭＳ Ｐゴシック" pitchFamily="34" charset="-128"/>
              </a:rPr>
              <a:t>Global Director, Partnerships and Policy</a:t>
            </a:r>
          </a:p>
          <a:p>
            <a:pPr eaLnBrk="1" hangingPunct="1"/>
            <a:r>
              <a:rPr lang="en-US" sz="1600" smtClean="0">
                <a:ea typeface="ＭＳ Ｐゴシック" pitchFamily="34" charset="-128"/>
              </a:rPr>
              <a:t>HL7</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smtClean="0">
                <a:ea typeface="ＭＳ Ｐゴシック" pitchFamily="34" charset="-128"/>
              </a:rPr>
              <a:t>Key Countries – Global eHealth</a:t>
            </a:r>
          </a:p>
        </p:txBody>
      </p:sp>
      <p:pic>
        <p:nvPicPr>
          <p:cNvPr id="22530" name="Picture 1" descr="Country-Cloud-Final3.png"/>
          <p:cNvPicPr>
            <a:picLocks noGrp="1" noChangeAspect="1"/>
          </p:cNvPicPr>
          <p:nvPr>
            <p:ph idx="1"/>
          </p:nvPr>
        </p:nvPicPr>
        <p:blipFill>
          <a:blip r:embed="rId2" cstate="print"/>
          <a:srcRect t="8990" b="8990"/>
          <a:stretch>
            <a:fillRect/>
          </a:stretch>
        </p:blipFill>
        <p:spPr>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3200" smtClean="0">
                <a:ea typeface="ＭＳ Ｐゴシック" pitchFamily="34" charset="-128"/>
              </a:rPr>
              <a:t>Key Issues – Global eHealth</a:t>
            </a:r>
          </a:p>
        </p:txBody>
      </p:sp>
      <p:sp>
        <p:nvSpPr>
          <p:cNvPr id="3" name="Content Placeholder 2"/>
          <p:cNvSpPr>
            <a:spLocks noGrp="1"/>
          </p:cNvSpPr>
          <p:nvPr>
            <p:ph idx="1"/>
          </p:nvPr>
        </p:nvSpPr>
        <p:spPr/>
        <p:txBody>
          <a:bodyPr/>
          <a:lstStyle/>
          <a:p>
            <a:pPr marL="0" indent="0" eaLnBrk="1" hangingPunct="1">
              <a:buFont typeface="Wingdings" charset="0"/>
              <a:buNone/>
              <a:defRPr/>
            </a:pPr>
            <a:r>
              <a:rPr lang="en-GB" sz="1800" b="1" dirty="0" smtClean="0"/>
              <a:t>National Health Priorities and </a:t>
            </a:r>
            <a:r>
              <a:rPr lang="en-GB" sz="1800" b="1" dirty="0" err="1" smtClean="0"/>
              <a:t>eHealth</a:t>
            </a:r>
            <a:endParaRPr lang="en-GB" sz="1800" b="1" dirty="0" smtClean="0"/>
          </a:p>
          <a:p>
            <a:pPr marL="0" indent="0" eaLnBrk="1" hangingPunct="1">
              <a:buFont typeface="Wingdings" charset="0"/>
              <a:buNone/>
              <a:defRPr/>
            </a:pPr>
            <a:r>
              <a:rPr lang="en-GB" sz="1800" dirty="0" smtClean="0"/>
              <a:t>When LMIC government decision-makers cite </a:t>
            </a:r>
            <a:r>
              <a:rPr lang="en-GB" sz="1800" i="1" dirty="0" smtClean="0"/>
              <a:t>top national health priorities that </a:t>
            </a:r>
            <a:r>
              <a:rPr lang="en-GB" sz="1800" i="1" dirty="0" err="1" smtClean="0"/>
              <a:t>eHealth</a:t>
            </a:r>
            <a:r>
              <a:rPr lang="en-GB" sz="1800" i="1" dirty="0" smtClean="0"/>
              <a:t> could support </a:t>
            </a:r>
            <a:r>
              <a:rPr lang="en-GB" sz="1800" dirty="0" smtClean="0"/>
              <a:t>they say:</a:t>
            </a:r>
            <a:endParaRPr lang="en-US" sz="1800" b="1" u="sng" dirty="0" smtClean="0"/>
          </a:p>
          <a:p>
            <a:pPr eaLnBrk="1" hangingPunct="1">
              <a:buFont typeface="Wingdings" charset="0"/>
              <a:buChar char="n"/>
              <a:defRPr/>
            </a:pPr>
            <a:endParaRPr lang="en-US" sz="1800" b="1" u="sng" dirty="0" smtClean="0"/>
          </a:p>
          <a:p>
            <a:pPr eaLnBrk="1" hangingPunct="1">
              <a:spcAft>
                <a:spcPts val="538"/>
              </a:spcAft>
              <a:buFont typeface="Wingdings" charset="0"/>
              <a:buChar char="n"/>
              <a:defRPr/>
            </a:pPr>
            <a:r>
              <a:rPr lang="en-GB" sz="1800" dirty="0" smtClean="0"/>
              <a:t>Achieving progress on universal coverage </a:t>
            </a:r>
            <a:endParaRPr lang="en-US" sz="1800" dirty="0" smtClean="0"/>
          </a:p>
          <a:p>
            <a:pPr eaLnBrk="1" hangingPunct="1">
              <a:spcAft>
                <a:spcPts val="538"/>
              </a:spcAft>
              <a:buFont typeface="Wingdings" charset="0"/>
              <a:buChar char="n"/>
              <a:defRPr/>
            </a:pPr>
            <a:r>
              <a:rPr lang="en-GB" sz="1800" dirty="0" smtClean="0"/>
              <a:t>Building health system resilience</a:t>
            </a:r>
          </a:p>
          <a:p>
            <a:pPr eaLnBrk="1" hangingPunct="1">
              <a:spcAft>
                <a:spcPts val="538"/>
              </a:spcAft>
              <a:buFont typeface="Wingdings" charset="0"/>
              <a:buChar char="n"/>
              <a:defRPr/>
            </a:pPr>
            <a:r>
              <a:rPr lang="en-GB" sz="1800" dirty="0" smtClean="0"/>
              <a:t>Meeting Sustainable Development Goals (SDGs)</a:t>
            </a:r>
          </a:p>
          <a:p>
            <a:pPr eaLnBrk="1" hangingPunct="1">
              <a:spcAft>
                <a:spcPts val="538"/>
              </a:spcAft>
              <a:buFont typeface="Wingdings" charset="0"/>
              <a:buChar char="n"/>
              <a:defRPr/>
            </a:pPr>
            <a:r>
              <a:rPr lang="en-GB" sz="1800" dirty="0" smtClean="0"/>
              <a:t>Building people-</a:t>
            </a:r>
            <a:r>
              <a:rPr lang="en-GB" sz="1800" dirty="0" err="1" smtClean="0"/>
              <a:t>centered</a:t>
            </a:r>
            <a:r>
              <a:rPr lang="en-GB" sz="1800" dirty="0" smtClean="0"/>
              <a:t> and integrated health systems</a:t>
            </a:r>
          </a:p>
          <a:p>
            <a:pPr eaLnBrk="1" hangingPunct="1">
              <a:spcAft>
                <a:spcPts val="538"/>
              </a:spcAft>
              <a:buFont typeface="Wingdings" charset="0"/>
              <a:buChar char="n"/>
              <a:defRPr/>
            </a:pPr>
            <a:r>
              <a:rPr lang="en-GB" sz="1800" dirty="0" smtClean="0"/>
              <a:t>Improving maternal and child health</a:t>
            </a:r>
            <a:endParaRPr lang="en-US" sz="1800" dirty="0" smtClean="0"/>
          </a:p>
          <a:p>
            <a:pPr eaLnBrk="1" hangingPunct="1">
              <a:spcAft>
                <a:spcPts val="538"/>
              </a:spcAft>
              <a:buFont typeface="Wingdings" charset="0"/>
              <a:buChar char="n"/>
              <a:defRPr/>
            </a:pPr>
            <a:r>
              <a:rPr lang="en-GB" sz="1800" dirty="0" smtClean="0"/>
              <a:t>Developing primary health care</a:t>
            </a:r>
            <a:endParaRPr lang="en-US" sz="1800" b="1" u="sng" dirty="0" smtClean="0"/>
          </a:p>
          <a:p>
            <a:pPr eaLnBrk="1" hangingPunct="1">
              <a:spcAft>
                <a:spcPts val="538"/>
              </a:spcAft>
              <a:buFont typeface="Wingdings" charset="0"/>
              <a:buChar char="n"/>
              <a:defRPr/>
            </a:pPr>
            <a:r>
              <a:rPr lang="en-GB" sz="1800" dirty="0" smtClean="0"/>
              <a:t>Capacity-building/workforce training </a:t>
            </a:r>
            <a:endParaRPr lang="en-US" sz="1800" dirty="0" smtClean="0"/>
          </a:p>
          <a:p>
            <a:pPr eaLnBrk="1" hangingPunct="1">
              <a:spcAft>
                <a:spcPts val="538"/>
              </a:spcAft>
              <a:buFont typeface="Wingdings" charset="0"/>
              <a:buChar char="n"/>
              <a:defRPr/>
            </a:pPr>
            <a:r>
              <a:rPr lang="en-GB" sz="1800" dirty="0" smtClean="0"/>
              <a:t>Increasing evidence-based medicine </a:t>
            </a:r>
            <a:endParaRPr lang="en-US" sz="1800" dirty="0" smtClean="0"/>
          </a:p>
          <a:p>
            <a:pPr marL="0" indent="0" eaLnBrk="1" hangingPunct="1">
              <a:spcAft>
                <a:spcPts val="538"/>
              </a:spcAft>
              <a:buFont typeface="Wingdings" charset="0"/>
              <a:buNone/>
              <a:defRPr/>
            </a:pPr>
            <a:endParaRPr lang="en-US" sz="1800" dirty="0" smtClean="0"/>
          </a:p>
          <a:p>
            <a:pPr>
              <a:buFont typeface="Wingdings" charset="0"/>
              <a:buChar char="n"/>
              <a:defRPr/>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ctr" eaLnBrk="1" hangingPunct="1"/>
            <a:endParaRPr lang="en-US" smtClean="0">
              <a:ea typeface="ＭＳ Ｐゴシック" pitchFamily="34" charset="-128"/>
            </a:endParaRPr>
          </a:p>
        </p:txBody>
      </p:sp>
      <p:pic>
        <p:nvPicPr>
          <p:cNvPr id="368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5050" y="2206625"/>
            <a:ext cx="4572000"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3400" y="473075"/>
            <a:ext cx="8301038" cy="822325"/>
          </a:xfrm>
        </p:spPr>
        <p:txBody>
          <a:bodyPr/>
          <a:lstStyle/>
          <a:p>
            <a:pPr eaLnBrk="1" hangingPunct="1"/>
            <a:r>
              <a:rPr lang="en-AU" sz="3200" b="1" smtClean="0">
                <a:ea typeface="ＭＳ Ｐゴシック" pitchFamily="34" charset="-128"/>
              </a:rPr>
              <a:t>F</a:t>
            </a:r>
            <a:r>
              <a:rPr lang="en-AU" sz="3200" smtClean="0">
                <a:ea typeface="ＭＳ Ｐゴシック" pitchFamily="34" charset="-128"/>
              </a:rPr>
              <a:t>ast </a:t>
            </a:r>
            <a:r>
              <a:rPr lang="en-AU" sz="3200" b="1" smtClean="0">
                <a:ea typeface="ＭＳ Ｐゴシック" pitchFamily="34" charset="-128"/>
              </a:rPr>
              <a:t>H</a:t>
            </a:r>
            <a:r>
              <a:rPr lang="en-AU" sz="3200" smtClean="0">
                <a:ea typeface="ＭＳ Ｐゴシック" pitchFamily="34" charset="-128"/>
              </a:rPr>
              <a:t>ealth </a:t>
            </a:r>
            <a:r>
              <a:rPr lang="en-AU" sz="3200" b="1" smtClean="0">
                <a:ea typeface="ＭＳ Ｐゴシック" pitchFamily="34" charset="-128"/>
              </a:rPr>
              <a:t>I</a:t>
            </a:r>
            <a:r>
              <a:rPr lang="en-AU" sz="3200" smtClean="0">
                <a:ea typeface="ＭＳ Ｐゴシック" pitchFamily="34" charset="-128"/>
              </a:rPr>
              <a:t>nteroperability </a:t>
            </a:r>
            <a:r>
              <a:rPr lang="en-AU" sz="3200" b="1" smtClean="0">
                <a:ea typeface="ＭＳ Ｐゴシック" pitchFamily="34" charset="-128"/>
              </a:rPr>
              <a:t>R</a:t>
            </a:r>
            <a:r>
              <a:rPr lang="en-AU" sz="3200" smtClean="0">
                <a:ea typeface="ＭＳ Ｐゴシック" pitchFamily="34" charset="-128"/>
              </a:rPr>
              <a:t>esources</a:t>
            </a:r>
          </a:p>
        </p:txBody>
      </p:sp>
      <p:sp>
        <p:nvSpPr>
          <p:cNvPr id="25602" name="AutoShape 2" descr="https://docs.google.com/presentation/viewpage?id=1kdmgNcSXDRKghs-f72H0d0sq5pDK-J34PeqpgQndmsk&amp;pageid=p38&amp;rev=1&amp;hmac=ALf4PZ6IuxAQr1hiik8M4Ci8F3XAHprujA&amp;format=png&amp;w=1680&amp;h=1050"/>
          <p:cNvSpPr>
            <a:spLocks noChangeAspect="1" noChangeArrowheads="1"/>
          </p:cNvSpPr>
          <p:nvPr/>
        </p:nvSpPr>
        <p:spPr bwMode="auto">
          <a:xfrm>
            <a:off x="155575" y="-4800600"/>
            <a:ext cx="13335000" cy="10001250"/>
          </a:xfrm>
          <a:prstGeom prst="rect">
            <a:avLst/>
          </a:prstGeom>
          <a:noFill/>
          <a:ln w="9525">
            <a:noFill/>
            <a:miter lim="800000"/>
            <a:headEnd/>
            <a:tailEnd/>
          </a:ln>
        </p:spPr>
        <p:txBody>
          <a:bodyPr/>
          <a:lstStyle/>
          <a:p>
            <a:pPr eaLnBrk="0" hangingPunct="0"/>
            <a:endParaRPr lang="en-US"/>
          </a:p>
        </p:txBody>
      </p:sp>
      <p:pic>
        <p:nvPicPr>
          <p:cNvPr id="25603" name="Picture 4"/>
          <p:cNvPicPr>
            <a:picLocks noChangeAspect="1"/>
          </p:cNvPicPr>
          <p:nvPr/>
        </p:nvPicPr>
        <p:blipFill>
          <a:blip r:embed="rId2" cstate="print"/>
          <a:srcRect l="27071" t="19101" r="26891" b="29814"/>
          <a:stretch>
            <a:fillRect/>
          </a:stretch>
        </p:blipFill>
        <p:spPr bwMode="auto">
          <a:xfrm>
            <a:off x="5686425" y="2982913"/>
            <a:ext cx="2033588" cy="1252537"/>
          </a:xfrm>
          <a:prstGeom prst="rect">
            <a:avLst/>
          </a:prstGeom>
          <a:noFill/>
          <a:ln w="9525">
            <a:noFill/>
            <a:miter lim="800000"/>
            <a:headEnd/>
            <a:tailEnd/>
          </a:ln>
        </p:spPr>
      </p:pic>
      <p:pic>
        <p:nvPicPr>
          <p:cNvPr id="25604" name="Content Placeholder 6"/>
          <p:cNvPicPr>
            <a:picLocks noGrp="1" noChangeAspect="1"/>
          </p:cNvPicPr>
          <p:nvPr>
            <p:ph idx="1"/>
          </p:nvPr>
        </p:nvPicPr>
        <p:blipFill>
          <a:blip r:embed="rId3" cstate="print"/>
          <a:srcRect t="19121" b="19121"/>
          <a:stretch>
            <a:fillRect/>
          </a:stretch>
        </p:blipFill>
        <p:spPr>
          <a:xfrm>
            <a:off x="423863" y="1700213"/>
            <a:ext cx="8382000" cy="4419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47663" y="473075"/>
            <a:ext cx="8339137" cy="822325"/>
          </a:xfrm>
        </p:spPr>
        <p:txBody>
          <a:bodyPr/>
          <a:lstStyle/>
          <a:p>
            <a:pPr eaLnBrk="1" hangingPunct="1"/>
            <a:r>
              <a:rPr lang="en-AU" sz="3200" b="1" smtClean="0">
                <a:ea typeface="ＭＳ Ｐゴシック" pitchFamily="34" charset="-128"/>
              </a:rPr>
              <a:t>F</a:t>
            </a:r>
            <a:r>
              <a:rPr lang="en-AU" sz="3200" smtClean="0">
                <a:ea typeface="ＭＳ Ｐゴシック" pitchFamily="34" charset="-128"/>
              </a:rPr>
              <a:t>ast </a:t>
            </a:r>
            <a:r>
              <a:rPr lang="en-AU" sz="3200" b="1" smtClean="0">
                <a:ea typeface="ＭＳ Ｐゴシック" pitchFamily="34" charset="-128"/>
              </a:rPr>
              <a:t>H</a:t>
            </a:r>
            <a:r>
              <a:rPr lang="en-AU" sz="3200" smtClean="0">
                <a:ea typeface="ＭＳ Ｐゴシック" pitchFamily="34" charset="-128"/>
              </a:rPr>
              <a:t>ealth </a:t>
            </a:r>
            <a:r>
              <a:rPr lang="en-AU" sz="3200" b="1" smtClean="0">
                <a:ea typeface="ＭＳ Ｐゴシック" pitchFamily="34" charset="-128"/>
              </a:rPr>
              <a:t>I</a:t>
            </a:r>
            <a:r>
              <a:rPr lang="en-AU" sz="3200" smtClean="0">
                <a:ea typeface="ＭＳ Ｐゴシック" pitchFamily="34" charset="-128"/>
              </a:rPr>
              <a:t>nteroperability </a:t>
            </a:r>
            <a:r>
              <a:rPr lang="en-AU" sz="3200" b="1" smtClean="0">
                <a:ea typeface="ＭＳ Ｐゴシック" pitchFamily="34" charset="-128"/>
              </a:rPr>
              <a:t>R</a:t>
            </a:r>
            <a:r>
              <a:rPr lang="en-AU" sz="3200" smtClean="0">
                <a:ea typeface="ＭＳ Ｐゴシック" pitchFamily="34" charset="-128"/>
              </a:rPr>
              <a:t>esources</a:t>
            </a:r>
            <a:endParaRPr lang="en-US" sz="3200" smtClean="0">
              <a:ea typeface="ＭＳ Ｐゴシック" pitchFamily="34" charset="-128"/>
            </a:endParaRPr>
          </a:p>
        </p:txBody>
      </p:sp>
      <p:sp>
        <p:nvSpPr>
          <p:cNvPr id="26626" name="Content Placeholder 2"/>
          <p:cNvSpPr>
            <a:spLocks noGrp="1"/>
          </p:cNvSpPr>
          <p:nvPr>
            <p:ph idx="1"/>
          </p:nvPr>
        </p:nvSpPr>
        <p:spPr/>
        <p:txBody>
          <a:bodyPr/>
          <a:lstStyle/>
          <a:p>
            <a:pPr marL="0" indent="0" eaLnBrk="1" hangingPunct="1">
              <a:buFont typeface="Wingdings" pitchFamily="2" charset="2"/>
              <a:buNone/>
            </a:pPr>
            <a:r>
              <a:rPr lang="en-US" sz="2400" smtClean="0">
                <a:ea typeface="ＭＳ Ｐゴシック" pitchFamily="34" charset="-128"/>
                <a:hlinkClick r:id="rId2"/>
              </a:rPr>
              <a:t>HL7</a:t>
            </a:r>
            <a:r>
              <a:rPr lang="en-US" sz="2400" smtClean="0">
                <a:ea typeface="ＭＳ Ｐゴシック" pitchFamily="34" charset="-128"/>
              </a:rPr>
              <a:t> has been addressing these challenges by producing healthcare data exchange and information modeling standards for over 20 years. </a:t>
            </a:r>
            <a:r>
              <a:rPr lang="en-US" sz="2400" b="1" smtClean="0">
                <a:solidFill>
                  <a:srgbClr val="FF0000"/>
                </a:solidFill>
                <a:ea typeface="ＭＳ Ｐゴシック" pitchFamily="34" charset="-128"/>
              </a:rPr>
              <a:t>FHIR is a new specification based on emerging industry approaches, but informed by years of lessons around requirements, successes and challenges gained through defining and implementing HL7 v2, v3 and the RIM, and CDA. </a:t>
            </a:r>
            <a:r>
              <a:rPr lang="en-US" sz="2400" smtClean="0">
                <a:ea typeface="ＭＳ Ｐゴシック" pitchFamily="34" charset="-128"/>
              </a:rPr>
              <a:t>FHIR can be used as a stand-alone data exchange standard, but can and will also be used in partnership with existing widely used standards. (See </a:t>
            </a:r>
            <a:r>
              <a:rPr lang="en-US" sz="2400" smtClean="0">
                <a:ea typeface="ＭＳ Ｐゴシック" pitchFamily="34" charset="-128"/>
                <a:hlinkClick r:id="rId3"/>
              </a:rPr>
              <a:t>Comparing FHIR to other HL7 standards</a:t>
            </a:r>
            <a:r>
              <a:rPr lang="en-US" sz="2400" smtClean="0">
                <a:ea typeface="ＭＳ Ｐゴシック" pitchFamily="34" charset="-128"/>
              </a:rPr>
              <a:t>) </a:t>
            </a:r>
            <a:endParaRPr lang="en-US" smtClean="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eaLnBrk="1" hangingPunct="1"/>
            <a:r>
              <a:rPr lang="en-US" sz="3600" smtClean="0">
                <a:ea typeface="ＭＳ Ｐゴシック" pitchFamily="34" charset="-128"/>
              </a:rPr>
              <a:t>Argonaut Initiative</a:t>
            </a:r>
          </a:p>
        </p:txBody>
      </p:sp>
      <p:sp>
        <p:nvSpPr>
          <p:cNvPr id="3" name="Content Placeholder 2"/>
          <p:cNvSpPr>
            <a:spLocks noGrp="1"/>
          </p:cNvSpPr>
          <p:nvPr>
            <p:ph idx="1"/>
          </p:nvPr>
        </p:nvSpPr>
        <p:spPr>
          <a:xfrm>
            <a:off x="501650" y="1828800"/>
            <a:ext cx="7988300" cy="4419600"/>
          </a:xfrm>
        </p:spPr>
        <p:txBody>
          <a:bodyPr/>
          <a:lstStyle/>
          <a:p>
            <a:pPr eaLnBrk="1" hangingPunct="1"/>
            <a:r>
              <a:rPr lang="en-US" sz="2000" smtClean="0">
                <a:ea typeface="ＭＳ Ｐゴシック" pitchFamily="34" charset="-128"/>
              </a:rPr>
              <a:t>Goal of </a:t>
            </a:r>
            <a:r>
              <a:rPr lang="en-US" sz="2000" i="1" smtClean="0">
                <a:ea typeface="ＭＳ Ｐゴシック" pitchFamily="34" charset="-128"/>
              </a:rPr>
              <a:t>Argonaut Project  </a:t>
            </a:r>
            <a:r>
              <a:rPr lang="en-US" sz="2000" smtClean="0">
                <a:ea typeface="ＭＳ Ｐゴシック" pitchFamily="34" charset="-128"/>
              </a:rPr>
              <a:t>is to accelerate the development and adoption of HL7</a:t>
            </a:r>
            <a:r>
              <a:rPr lang="ja-JP" altLang="en-US" sz="2000" smtClean="0">
                <a:ea typeface="ＭＳ Ｐゴシック" pitchFamily="34" charset="-128"/>
              </a:rPr>
              <a:t>’</a:t>
            </a:r>
            <a:r>
              <a:rPr lang="en-US" altLang="ja-JP" sz="2000" smtClean="0">
                <a:ea typeface="ＭＳ Ｐゴシック" pitchFamily="34" charset="-128"/>
              </a:rPr>
              <a:t>s </a:t>
            </a:r>
            <a:r>
              <a:rPr lang="en-US" altLang="ja-JP" sz="2000" i="1" smtClean="0">
                <a:ea typeface="ＭＳ Ｐゴシック" pitchFamily="34" charset="-128"/>
              </a:rPr>
              <a:t>Fast Healthcare Interoperability Resources </a:t>
            </a:r>
            <a:r>
              <a:rPr lang="en-US" altLang="ja-JP" sz="2000" smtClean="0">
                <a:ea typeface="ＭＳ Ｐゴシック" pitchFamily="34" charset="-128"/>
              </a:rPr>
              <a:t>(FHIR</a:t>
            </a:r>
            <a:r>
              <a:rPr lang="en-US" altLang="ja-JP" sz="2000" baseline="30000" smtClean="0">
                <a:ea typeface="ＭＳ Ｐゴシック" pitchFamily="34" charset="-128"/>
              </a:rPr>
              <a:t>®</a:t>
            </a:r>
            <a:r>
              <a:rPr lang="en-US" altLang="ja-JP" sz="2000" smtClean="0">
                <a:ea typeface="ＭＳ Ｐゴシック" pitchFamily="34" charset="-128"/>
              </a:rPr>
              <a:t>) </a:t>
            </a:r>
          </a:p>
          <a:p>
            <a:pPr eaLnBrk="1" hangingPunct="1">
              <a:buFont typeface="Wingdings" pitchFamily="2" charset="2"/>
              <a:buNone/>
            </a:pPr>
            <a:endParaRPr lang="en-US" altLang="ja-JP" sz="2000" smtClean="0">
              <a:ea typeface="ＭＳ Ｐゴシック" pitchFamily="34" charset="-128"/>
            </a:endParaRPr>
          </a:p>
          <a:p>
            <a:pPr eaLnBrk="1" hangingPunct="1"/>
            <a:r>
              <a:rPr lang="en-US" sz="2000" i="1" smtClean="0">
                <a:ea typeface="ＭＳ Ｐゴシック" pitchFamily="34" charset="-128"/>
              </a:rPr>
              <a:t> </a:t>
            </a:r>
            <a:r>
              <a:rPr lang="en-US" sz="2000" smtClean="0">
                <a:ea typeface="ＭＳ Ｐゴシック" pitchFamily="34" charset="-128"/>
              </a:rPr>
              <a:t>Addresses recommendations of the JASON Task Force</a:t>
            </a:r>
          </a:p>
          <a:p>
            <a:pPr eaLnBrk="1" hangingPunct="1">
              <a:buFont typeface="Wingdings" pitchFamily="2" charset="2"/>
              <a:buNone/>
            </a:pPr>
            <a:endParaRPr lang="en-US" sz="2000" smtClean="0">
              <a:ea typeface="ＭＳ Ｐゴシック" pitchFamily="34" charset="-128"/>
            </a:endParaRPr>
          </a:p>
          <a:p>
            <a:pPr eaLnBrk="1" hangingPunct="1"/>
            <a:r>
              <a:rPr lang="en-US" sz="2000" smtClean="0">
                <a:ea typeface="ＭＳ Ｐゴシック" pitchFamily="34" charset="-128"/>
              </a:rPr>
              <a:t>The development of a single implementation guide</a:t>
            </a:r>
            <a:endParaRPr lang="en-US" sz="1200" b="1" smtClean="0">
              <a:ea typeface="ＭＳ Ｐゴシック" pitchFamily="34" charset="-128"/>
            </a:endParaRPr>
          </a:p>
          <a:p>
            <a:pPr eaLnBrk="1" hangingPunct="1">
              <a:buFont typeface="Wingdings" pitchFamily="2" charset="2"/>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eaLnBrk="1" hangingPunct="1"/>
            <a:r>
              <a:rPr lang="en-US" sz="3600" smtClean="0">
                <a:ea typeface="ＭＳ Ｐゴシック" pitchFamily="34" charset="-128"/>
              </a:rPr>
              <a:t>Argonaut Initiative</a:t>
            </a:r>
          </a:p>
        </p:txBody>
      </p:sp>
      <p:sp>
        <p:nvSpPr>
          <p:cNvPr id="3" name="Content Placeholder 2"/>
          <p:cNvSpPr>
            <a:spLocks noGrp="1"/>
          </p:cNvSpPr>
          <p:nvPr>
            <p:ph idx="1"/>
          </p:nvPr>
        </p:nvSpPr>
        <p:spPr>
          <a:xfrm>
            <a:off x="501650" y="1828800"/>
            <a:ext cx="7988300" cy="4419600"/>
          </a:xfrm>
        </p:spPr>
        <p:txBody>
          <a:bodyPr/>
          <a:lstStyle/>
          <a:p>
            <a:pPr marL="0" indent="0" eaLnBrk="1" hangingPunct="1">
              <a:buFont typeface="Wingdings" pitchFamily="2" charset="2"/>
              <a:buNone/>
            </a:pPr>
            <a:r>
              <a:rPr lang="en-US" sz="2000" smtClean="0">
                <a:ea typeface="ＭＳ Ｐゴシック" pitchFamily="34" charset="-128"/>
              </a:rPr>
              <a:t>In addition to HL7, </a:t>
            </a:r>
            <a:r>
              <a:rPr lang="en-US" sz="2000" i="1" u="sng" smtClean="0">
                <a:ea typeface="ＭＳ Ｐゴシック" pitchFamily="34" charset="-128"/>
              </a:rPr>
              <a:t>Argonaut Project </a:t>
            </a:r>
            <a:r>
              <a:rPr lang="en-US" sz="2000" u="sng" smtClean="0">
                <a:ea typeface="ＭＳ Ｐゴシック" pitchFamily="34" charset="-128"/>
              </a:rPr>
              <a:t>participants are</a:t>
            </a:r>
            <a:r>
              <a:rPr lang="en-US" sz="2000" smtClean="0">
                <a:ea typeface="ＭＳ Ｐゴシック" pitchFamily="34" charset="-128"/>
              </a:rPr>
              <a:t>:</a:t>
            </a:r>
            <a:br>
              <a:rPr lang="en-US" sz="2000" smtClean="0">
                <a:ea typeface="ＭＳ Ｐゴシック" pitchFamily="34" charset="-128"/>
              </a:rPr>
            </a:br>
            <a:r>
              <a:rPr lang="en-US" sz="2000" smtClean="0">
                <a:ea typeface="ＭＳ Ｐゴシック" pitchFamily="34" charset="-128"/>
              </a:rPr>
              <a:t/>
            </a:r>
            <a:br>
              <a:rPr lang="en-US" sz="2000" smtClean="0">
                <a:ea typeface="ＭＳ Ｐゴシック" pitchFamily="34" charset="-128"/>
              </a:rPr>
            </a:br>
            <a:r>
              <a:rPr lang="en-US" sz="2000" smtClean="0">
                <a:ea typeface="ＭＳ Ｐゴシック" pitchFamily="34" charset="-128"/>
              </a:rPr>
              <a:t>athenahealth </a:t>
            </a:r>
            <a:br>
              <a:rPr lang="en-US" sz="2000" smtClean="0">
                <a:ea typeface="ＭＳ Ｐゴシック" pitchFamily="34" charset="-128"/>
              </a:rPr>
            </a:br>
            <a:r>
              <a:rPr lang="en-US" sz="2000" smtClean="0">
                <a:ea typeface="ＭＳ Ｐゴシック" pitchFamily="34" charset="-128"/>
              </a:rPr>
              <a:t>Beth Israel Deaconess Medical Center </a:t>
            </a:r>
            <a:br>
              <a:rPr lang="en-US" sz="2000" smtClean="0">
                <a:ea typeface="ＭＳ Ｐゴシック" pitchFamily="34" charset="-128"/>
              </a:rPr>
            </a:br>
            <a:r>
              <a:rPr lang="en-US" sz="2000" smtClean="0">
                <a:ea typeface="ＭＳ Ｐゴシック" pitchFamily="34" charset="-128"/>
              </a:rPr>
              <a:t>Cerner </a:t>
            </a:r>
            <a:br>
              <a:rPr lang="en-US" sz="2000" smtClean="0">
                <a:ea typeface="ＭＳ Ｐゴシック" pitchFamily="34" charset="-128"/>
              </a:rPr>
            </a:br>
            <a:r>
              <a:rPr lang="en-US" sz="2000" smtClean="0">
                <a:ea typeface="ＭＳ Ｐゴシック" pitchFamily="34" charset="-128"/>
              </a:rPr>
              <a:t>Epic</a:t>
            </a:r>
            <a:br>
              <a:rPr lang="en-US" sz="2000" smtClean="0">
                <a:ea typeface="ＭＳ Ｐゴシック" pitchFamily="34" charset="-128"/>
              </a:rPr>
            </a:br>
            <a:r>
              <a:rPr lang="en-US" sz="2000" smtClean="0">
                <a:ea typeface="ＭＳ Ｐゴシック" pitchFamily="34" charset="-128"/>
              </a:rPr>
              <a:t>Intermountain Healthcare</a:t>
            </a:r>
            <a:br>
              <a:rPr lang="en-US" sz="2000" smtClean="0">
                <a:ea typeface="ＭＳ Ｐゴシック" pitchFamily="34" charset="-128"/>
              </a:rPr>
            </a:br>
            <a:r>
              <a:rPr lang="en-US" sz="2000" smtClean="0">
                <a:ea typeface="ＭＳ Ｐゴシック" pitchFamily="34" charset="-128"/>
              </a:rPr>
              <a:t>Mayo Clinic</a:t>
            </a:r>
            <a:br>
              <a:rPr lang="en-US" sz="2000" smtClean="0">
                <a:ea typeface="ＭＳ Ｐゴシック" pitchFamily="34" charset="-128"/>
              </a:rPr>
            </a:br>
            <a:r>
              <a:rPr lang="en-US" sz="2000" smtClean="0">
                <a:ea typeface="ＭＳ Ｐゴシック" pitchFamily="34" charset="-128"/>
              </a:rPr>
              <a:t>Meditech</a:t>
            </a:r>
            <a:br>
              <a:rPr lang="en-US" sz="2000" smtClean="0">
                <a:ea typeface="ＭＳ Ｐゴシック" pitchFamily="34" charset="-128"/>
              </a:rPr>
            </a:br>
            <a:r>
              <a:rPr lang="en-US" sz="2000" smtClean="0">
                <a:ea typeface="ＭＳ Ｐゴシック" pitchFamily="34" charset="-128"/>
              </a:rPr>
              <a:t>McKesson</a:t>
            </a:r>
            <a:br>
              <a:rPr lang="en-US" sz="2000" smtClean="0">
                <a:ea typeface="ＭＳ Ｐゴシック" pitchFamily="34" charset="-128"/>
              </a:rPr>
            </a:br>
            <a:r>
              <a:rPr lang="en-US" sz="2000" smtClean="0">
                <a:ea typeface="ＭＳ Ｐゴシック" pitchFamily="34" charset="-128"/>
              </a:rPr>
              <a:t>Partners HealthCare System </a:t>
            </a:r>
            <a:br>
              <a:rPr lang="en-US" sz="2000" smtClean="0">
                <a:ea typeface="ＭＳ Ｐゴシック" pitchFamily="34" charset="-128"/>
              </a:rPr>
            </a:br>
            <a:r>
              <a:rPr lang="en-US" sz="2000" smtClean="0">
                <a:ea typeface="ＭＳ Ｐゴシック" pitchFamily="34" charset="-128"/>
              </a:rPr>
              <a:t>SMART at the Boston Children</a:t>
            </a:r>
            <a:r>
              <a:rPr lang="en-US" altLang="en-US" sz="2000" smtClean="0">
                <a:ea typeface="ＭＳ Ｐゴシック" pitchFamily="34" charset="-128"/>
              </a:rPr>
              <a:t>’</a:t>
            </a:r>
            <a:r>
              <a:rPr lang="en-US" sz="2000" smtClean="0">
                <a:ea typeface="ＭＳ Ｐゴシック" pitchFamily="34" charset="-128"/>
              </a:rPr>
              <a:t>s Hospital</a:t>
            </a:r>
            <a:br>
              <a:rPr lang="en-US" sz="2000" smtClean="0">
                <a:ea typeface="ＭＳ Ｐゴシック" pitchFamily="34" charset="-128"/>
              </a:rPr>
            </a:br>
            <a:r>
              <a:rPr lang="en-US" sz="2000" smtClean="0">
                <a:ea typeface="ＭＳ Ｐゴシック" pitchFamily="34" charset="-128"/>
              </a:rPr>
              <a:t>The Advisory Board Company</a:t>
            </a:r>
          </a:p>
          <a:p>
            <a:pPr marL="0" indent="0" eaLnBrk="1" hangingPunct="1"/>
            <a:endParaRPr lang="en-US" sz="1600" smtClean="0">
              <a:ea typeface="ＭＳ Ｐゴシック" pitchFamily="34" charset="-128"/>
            </a:endParaRPr>
          </a:p>
          <a:p>
            <a:pPr marL="0" indent="0"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algn="ctr" eaLnBrk="1" hangingPunct="1"/>
            <a:r>
              <a:rPr lang="en-US" smtClean="0">
                <a:ea typeface="ＭＳ Ｐゴシック" pitchFamily="34" charset="-128"/>
              </a:rPr>
              <a:t>HL7 Education Portal</a:t>
            </a:r>
          </a:p>
        </p:txBody>
      </p:sp>
      <p:pic>
        <p:nvPicPr>
          <p:cNvPr id="29698" name="Picture 1"/>
          <p:cNvPicPr>
            <a:picLocks noChangeAspect="1"/>
          </p:cNvPicPr>
          <p:nvPr/>
        </p:nvPicPr>
        <p:blipFill>
          <a:blip r:embed="rId3" cstate="print"/>
          <a:srcRect b="16273"/>
          <a:stretch>
            <a:fillRect/>
          </a:stretch>
        </p:blipFill>
        <p:spPr bwMode="auto">
          <a:xfrm>
            <a:off x="347663" y="1739900"/>
            <a:ext cx="82978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769938" y="357188"/>
            <a:ext cx="8153400" cy="822325"/>
          </a:xfrm>
        </p:spPr>
        <p:txBody>
          <a:bodyPr/>
          <a:lstStyle/>
          <a:p>
            <a:pPr algn="ctr"/>
            <a:r>
              <a:rPr lang="en-US" sz="3200" smtClean="0">
                <a:ea typeface="ＭＳ Ｐゴシック" pitchFamily="34" charset="-128"/>
              </a:rPr>
              <a:t>Food for Thought</a:t>
            </a: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
        <p:nvSpPr>
          <p:cNvPr id="3" name="Content Placeholder 2"/>
          <p:cNvSpPr>
            <a:spLocks noGrp="1"/>
          </p:cNvSpPr>
          <p:nvPr>
            <p:ph idx="1"/>
          </p:nvPr>
        </p:nvSpPr>
        <p:spPr/>
        <p:txBody>
          <a:bodyPr/>
          <a:lstStyle/>
          <a:p>
            <a:pPr algn="ctr" eaLnBrk="1" hangingPunct="1"/>
            <a:endParaRPr lang="en-US" sz="1600" b="1" smtClean="0">
              <a:ea typeface="ＭＳ Ｐゴシック" pitchFamily="34" charset="-128"/>
            </a:endParaRPr>
          </a:p>
          <a:p>
            <a:pPr algn="ctr" eaLnBrk="1" hangingPunct="1">
              <a:buFont typeface="Wingdings" pitchFamily="2" charset="2"/>
              <a:buNone/>
            </a:pPr>
            <a:r>
              <a:rPr lang="en-US" sz="1600" b="1" smtClean="0">
                <a:ea typeface="ＭＳ Ｐゴシック" pitchFamily="34" charset="-128"/>
              </a:rPr>
              <a:t>(The Horizon Ahead)</a:t>
            </a:r>
          </a:p>
          <a:p>
            <a:pPr algn="ctr" eaLnBrk="1" hangingPunct="1"/>
            <a:endParaRPr lang="en-US" sz="1600" smtClean="0">
              <a:ea typeface="ＭＳ Ｐゴシック" pitchFamily="34" charset="-128"/>
            </a:endParaRPr>
          </a:p>
          <a:p>
            <a:pPr algn="ctr" eaLnBrk="1" hangingPunct="1">
              <a:buFont typeface="Wingdings" pitchFamily="2" charset="2"/>
              <a:buNone/>
            </a:pPr>
            <a:r>
              <a:rPr lang="ja-JP" altLang="en-US" sz="1600" smtClean="0">
                <a:ea typeface="ＭＳ Ｐゴシック" pitchFamily="34" charset="-128"/>
              </a:rPr>
              <a:t>“</a:t>
            </a:r>
            <a:r>
              <a:rPr lang="en-US" altLang="ja-JP" sz="1600" smtClean="0">
                <a:ea typeface="ＭＳ Ｐゴシック" pitchFamily="34" charset="-128"/>
              </a:rPr>
              <a:t>The eHealth (Health IT) space has evolved in many ways and more of this is expected. We should continue to be surprised.  Most innovation will come from non-traditional places…We must have patience. It is a slow process and the priorities are not always clear. Be flexible, do not stick to rigid targets and match what needs to get done with a country’s capacity.</a:t>
            </a:r>
            <a:r>
              <a:rPr lang="ja-JP" altLang="en-US" sz="1600" smtClean="0">
                <a:ea typeface="ＭＳ Ｐゴシック" pitchFamily="34" charset="-128"/>
              </a:rPr>
              <a:t>”</a:t>
            </a:r>
            <a:endParaRPr lang="en-US" altLang="ja-JP" sz="1600" smtClean="0">
              <a:ea typeface="ＭＳ Ｐゴシック" pitchFamily="34" charset="-128"/>
            </a:endParaRPr>
          </a:p>
          <a:p>
            <a:endParaRPr lang="en-US" sz="160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ea typeface="ＭＳ Ｐゴシック" pitchFamily="34" charset="-128"/>
              </a:rPr>
              <a:t>How to get more info on HL7</a:t>
            </a:r>
          </a:p>
        </p:txBody>
      </p:sp>
      <p:sp>
        <p:nvSpPr>
          <p:cNvPr id="119811" name="Rectangle 3"/>
          <p:cNvSpPr>
            <a:spLocks noGrp="1" noChangeArrowheads="1"/>
          </p:cNvSpPr>
          <p:nvPr>
            <p:ph type="body" idx="1"/>
          </p:nvPr>
        </p:nvSpPr>
        <p:spPr>
          <a:xfrm>
            <a:off x="381000" y="1676400"/>
            <a:ext cx="8382000" cy="4838700"/>
          </a:xfrm>
        </p:spPr>
        <p:txBody>
          <a:bodyPr/>
          <a:lstStyle/>
          <a:p>
            <a:pPr eaLnBrk="1" hangingPunct="1">
              <a:defRPr/>
            </a:pPr>
            <a:r>
              <a:rPr lang="en-US" sz="2400" dirty="0">
                <a:ea typeface="+mn-ea"/>
                <a:cs typeface="+mn-cs"/>
              </a:rPr>
              <a:t>Web site: </a:t>
            </a:r>
          </a:p>
          <a:p>
            <a:pPr lvl="1" eaLnBrk="1" hangingPunct="1">
              <a:defRPr/>
            </a:pPr>
            <a:r>
              <a:rPr lang="en-US" sz="2000" dirty="0">
                <a:hlinkClick r:id="rId3"/>
              </a:rPr>
              <a:t>http://www.hl7.org</a:t>
            </a:r>
            <a:endParaRPr lang="en-US" sz="2000" dirty="0"/>
          </a:p>
          <a:p>
            <a:pPr eaLnBrk="1" hangingPunct="1">
              <a:defRPr/>
            </a:pPr>
            <a:r>
              <a:rPr lang="en-US" sz="2400" dirty="0">
                <a:ea typeface="+mn-ea"/>
                <a:cs typeface="+mn-cs"/>
              </a:rPr>
              <a:t>International  Affiliates</a:t>
            </a:r>
          </a:p>
          <a:p>
            <a:pPr lvl="1" eaLnBrk="1" hangingPunct="1">
              <a:defRPr/>
            </a:pPr>
            <a:r>
              <a:rPr lang="en-US" sz="2000" dirty="0">
                <a:hlinkClick r:id="rId4"/>
              </a:rPr>
              <a:t>http://www.hl7.org/Special/committees/international/intl.htm</a:t>
            </a:r>
            <a:endParaRPr lang="en-US" sz="2000" dirty="0"/>
          </a:p>
          <a:p>
            <a:pPr eaLnBrk="1" hangingPunct="1">
              <a:defRPr/>
            </a:pPr>
            <a:r>
              <a:rPr lang="en-US" sz="2400" dirty="0">
                <a:ea typeface="+mn-ea"/>
                <a:cs typeface="+mn-cs"/>
              </a:rPr>
              <a:t>Education and Tutorials</a:t>
            </a:r>
          </a:p>
          <a:p>
            <a:pPr lvl="1" eaLnBrk="1" hangingPunct="1">
              <a:defRPr/>
            </a:pPr>
            <a:r>
              <a:rPr lang="en-US" sz="2000" dirty="0">
                <a:hlinkClick r:id="rId5"/>
              </a:rPr>
              <a:t>http://www.hl7.org/education/index.cfm</a:t>
            </a:r>
            <a:endParaRPr lang="en-US" sz="2000" dirty="0"/>
          </a:p>
          <a:p>
            <a:pPr eaLnBrk="1" hangingPunct="1">
              <a:defRPr/>
            </a:pPr>
            <a:r>
              <a:rPr lang="en-US" sz="2400" dirty="0" smtClean="0">
                <a:ea typeface="+mn-ea"/>
                <a:cs typeface="+mn-cs"/>
              </a:rPr>
              <a:t>Ticia Gerber, Global Director, HL7 Policy and Partnerships</a:t>
            </a:r>
            <a:endParaRPr lang="en-US" sz="2400" dirty="0">
              <a:ea typeface="+mn-ea"/>
              <a:cs typeface="+mn-cs"/>
            </a:endParaRPr>
          </a:p>
          <a:p>
            <a:pPr lvl="1" eaLnBrk="1" hangingPunct="1">
              <a:defRPr/>
            </a:pPr>
            <a:r>
              <a:rPr lang="en-US" sz="2000" dirty="0" smtClean="0">
                <a:hlinkClick r:id="rId6"/>
              </a:rPr>
              <a:t>tgerber@hl7.org</a:t>
            </a:r>
            <a:endParaRPr lang="en-US" sz="2000" dirty="0" smtClean="0"/>
          </a:p>
          <a:p>
            <a:pPr eaLnBrk="1" hangingPunct="1">
              <a:defRPr/>
            </a:pPr>
            <a:r>
              <a:rPr lang="en-US" sz="2400" dirty="0" smtClean="0">
                <a:ea typeface="+mn-ea"/>
                <a:cs typeface="+mn-cs"/>
              </a:rPr>
              <a:t>Product and Services Guide</a:t>
            </a:r>
          </a:p>
          <a:p>
            <a:pPr lvl="1" eaLnBrk="1" hangingPunct="1">
              <a:defRPr/>
            </a:pPr>
            <a:r>
              <a:rPr lang="en-US" sz="1600" kern="1200" dirty="0" smtClean="0">
                <a:solidFill>
                  <a:srgbClr val="000000"/>
                </a:solidFill>
                <a:ea typeface="+mn-ea"/>
                <a:cs typeface="+mn-cs"/>
                <a:hlinkClick r:id="rId7"/>
              </a:rPr>
              <a:t>http://productsandservices.hl7.org/Report/Report.aspx?varReport=Product</a:t>
            </a:r>
            <a:endParaRPr lang="en-US" sz="1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533400" y="381000"/>
            <a:ext cx="8153400" cy="914400"/>
          </a:xfrm>
        </p:spPr>
        <p:txBody>
          <a:bodyPr/>
          <a:lstStyle/>
          <a:p>
            <a:pPr algn="ctr" eaLnBrk="1" hangingPunct="1"/>
            <a:r>
              <a:rPr lang="en-US" sz="3600" smtClean="0">
                <a:ea typeface="ＭＳ Ｐゴシック" pitchFamily="34" charset="-128"/>
              </a:rPr>
              <a:t>The HL7 Organization</a:t>
            </a:r>
            <a:endParaRPr lang="en-US" sz="2400" smtClean="0">
              <a:ea typeface="ＭＳ Ｐゴシック" pitchFamily="34" charset="-128"/>
            </a:endParaRPr>
          </a:p>
        </p:txBody>
      </p:sp>
      <p:sp>
        <p:nvSpPr>
          <p:cNvPr id="7170" name="TextBox 3"/>
          <p:cNvSpPr txBox="1">
            <a:spLocks noChangeArrowheads="1"/>
          </p:cNvSpPr>
          <p:nvPr/>
        </p:nvSpPr>
        <p:spPr bwMode="auto">
          <a:xfrm>
            <a:off x="609600" y="1676400"/>
            <a:ext cx="8001000" cy="3970338"/>
          </a:xfrm>
          <a:prstGeom prst="rect">
            <a:avLst/>
          </a:prstGeom>
          <a:noFill/>
          <a:ln w="9525">
            <a:noFill/>
            <a:miter lim="800000"/>
            <a:headEnd/>
            <a:tailEnd/>
          </a:ln>
        </p:spPr>
        <p:txBody>
          <a:bodyPr>
            <a:spAutoFit/>
          </a:bodyPr>
          <a:lstStyle/>
          <a:p>
            <a:pPr eaLnBrk="0" hangingPunct="0">
              <a:buFont typeface="Arial" pitchFamily="34" charset="0"/>
              <a:buChar char="•"/>
            </a:pPr>
            <a:r>
              <a:rPr lang="en-US"/>
              <a:t>  Founded in 1987, Health Level Seven International (HL7), with members in over 55 countries, is a not-for-profit, ANSI-accredited standards developing organization, with affiliate HL7 standards organizations in over 30 countries </a:t>
            </a:r>
          </a:p>
          <a:p>
            <a:pPr eaLnBrk="0" hangingPunct="0"/>
            <a:endParaRPr lang="en-US"/>
          </a:p>
          <a:p>
            <a:pPr eaLnBrk="0" hangingPunct="0">
              <a:buFont typeface="Arial" pitchFamily="34" charset="0"/>
              <a:buChar char="•"/>
            </a:pPr>
            <a:r>
              <a:rPr lang="en-US"/>
              <a:t>  HL7 is dedicated to providing a comprehensive framework and related standards for the exchange, integration, sharing, and retrieval of electronic health information that supports clinical practice and management, delivery and evaluation of health services</a:t>
            </a:r>
          </a:p>
          <a:p>
            <a:pPr eaLnBrk="0" hangingPunct="0"/>
            <a:endParaRPr lang="en-US"/>
          </a:p>
          <a:p>
            <a:pPr eaLnBrk="0" hangingPunct="0">
              <a:buFont typeface="Arial" pitchFamily="34" charset="0"/>
              <a:buChar char="•"/>
            </a:pPr>
            <a:r>
              <a:rPr lang="en-US"/>
              <a:t>  HL7's 2,300+ members include approximately 500 corporate members who represent more than 90% of the information systems vendors serving healthcare</a:t>
            </a:r>
          </a:p>
          <a:p>
            <a:pPr eaLnBrk="0" hangingPunct="0"/>
            <a:endParaRPr lang="en-US"/>
          </a:p>
          <a:p>
            <a:pPr eaLnBrk="0" hangingPunct="0">
              <a:buFont typeface="Arial" pitchFamily="34" charset="0"/>
              <a:buChar char="•"/>
            </a:pPr>
            <a:r>
              <a:rPr lang="en-US"/>
              <a:t>  Over 45 healthcare standards from anatomic pathology to vocabulary</a:t>
            </a:r>
          </a:p>
        </p:txBody>
      </p:sp>
      <p:sp>
        <p:nvSpPr>
          <p:cNvPr id="7171" name="TextBox 4"/>
          <p:cNvSpPr txBox="1">
            <a:spLocks noChangeArrowheads="1"/>
          </p:cNvSpPr>
          <p:nvPr/>
        </p:nvSpPr>
        <p:spPr bwMode="auto">
          <a:xfrm>
            <a:off x="914400" y="5715000"/>
            <a:ext cx="7010400" cy="584200"/>
          </a:xfrm>
          <a:prstGeom prst="rect">
            <a:avLst/>
          </a:prstGeom>
          <a:noFill/>
          <a:ln w="9525">
            <a:noFill/>
            <a:miter lim="800000"/>
            <a:headEnd/>
            <a:tailEnd/>
          </a:ln>
        </p:spPr>
        <p:txBody>
          <a:bodyPr>
            <a:spAutoFit/>
          </a:bodyPr>
          <a:lstStyle/>
          <a:p>
            <a:pPr algn="ctr" eaLnBrk="0" hangingPunct="0"/>
            <a:r>
              <a:rPr lang="en-US" b="1"/>
              <a:t>Take a Flash tour at </a:t>
            </a:r>
            <a:r>
              <a:rPr lang="en-US" sz="1400">
                <a:hlinkClick r:id="rId3"/>
              </a:rPr>
              <a:t>http://www.hl7.org/documentcenter/public/training/IntroToHL7/player.html</a:t>
            </a:r>
            <a:r>
              <a:rPr lang="en-US" sz="14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a:xfrm>
            <a:off x="1219200" y="2622550"/>
            <a:ext cx="6781800" cy="774700"/>
          </a:xfrm>
        </p:spPr>
        <p:txBody>
          <a:bodyPr/>
          <a:lstStyle/>
          <a:p>
            <a:pPr eaLnBrk="1" hangingPunct="1"/>
            <a:endParaRPr lang="en-US" sz="3600" smtClean="0">
              <a:ea typeface="ＭＳ Ｐゴシック" pitchFamily="34" charset="-128"/>
            </a:endParaRPr>
          </a:p>
        </p:txBody>
      </p:sp>
      <p:sp>
        <p:nvSpPr>
          <p:cNvPr id="34818" name="Rectangle 3"/>
          <p:cNvSpPr>
            <a:spLocks noGrp="1" noChangeArrowheads="1"/>
          </p:cNvSpPr>
          <p:nvPr>
            <p:ph type="subTitle" idx="1"/>
          </p:nvPr>
        </p:nvSpPr>
        <p:spPr>
          <a:xfrm>
            <a:off x="1371600" y="3886200"/>
            <a:ext cx="6400800" cy="2590800"/>
          </a:xfrm>
        </p:spPr>
        <p:txBody>
          <a:bodyPr/>
          <a:lstStyle/>
          <a:p>
            <a:pPr eaLnBrk="1" hangingPunct="1"/>
            <a:endParaRPr lang="en-US" sz="1800" smtClean="0">
              <a:ea typeface="ＭＳ Ｐゴシック" pitchFamily="34" charset="-128"/>
            </a:endParaRPr>
          </a:p>
          <a:p>
            <a:pPr eaLnBrk="1" hangingPunct="1"/>
            <a:r>
              <a:rPr lang="en-US" sz="2400" smtClean="0">
                <a:ea typeface="ＭＳ Ｐゴシック" pitchFamily="34" charset="-128"/>
              </a:rPr>
              <a:t>Ticia Gerber</a:t>
            </a:r>
          </a:p>
          <a:p>
            <a:pPr eaLnBrk="1" hangingPunct="1"/>
            <a:r>
              <a:rPr lang="en-US" sz="2400" smtClean="0">
                <a:ea typeface="ＭＳ Ｐゴシック" pitchFamily="34" charset="-128"/>
              </a:rPr>
              <a:t>Global Director, Partnerships and Policy</a:t>
            </a:r>
          </a:p>
          <a:p>
            <a:pPr eaLnBrk="1" hangingPunct="1"/>
            <a:r>
              <a:rPr lang="en-US" sz="2400" smtClean="0">
                <a:ea typeface="ＭＳ Ｐゴシック" pitchFamily="34" charset="-128"/>
              </a:rPr>
              <a:t>HL7</a:t>
            </a:r>
          </a:p>
          <a:p>
            <a:pPr eaLnBrk="1" hangingPunct="1"/>
            <a:r>
              <a:rPr lang="en-US" sz="2400" smtClean="0">
                <a:ea typeface="ＭＳ Ｐゴシック" pitchFamily="34" charset="-128"/>
                <a:hlinkClick r:id="rId3"/>
              </a:rPr>
              <a:t>tgerber@hl7.org</a:t>
            </a:r>
            <a:endParaRPr lang="en-US" sz="2400" smtClean="0">
              <a:ea typeface="ＭＳ Ｐゴシック" pitchFamily="34" charset="-128"/>
            </a:endParaRPr>
          </a:p>
          <a:p>
            <a:pPr eaLnBrk="1" hangingPunct="1"/>
            <a:endParaRPr lang="en-US" smtClean="0">
              <a:ea typeface="ＭＳ Ｐゴシック" pitchFamily="34" charset="-128"/>
            </a:endParaRPr>
          </a:p>
        </p:txBody>
      </p:sp>
      <p:sp>
        <p:nvSpPr>
          <p:cNvPr id="34819" name="TextBox 1"/>
          <p:cNvSpPr txBox="1">
            <a:spLocks noChangeArrowheads="1"/>
          </p:cNvSpPr>
          <p:nvPr/>
        </p:nvSpPr>
        <p:spPr bwMode="auto">
          <a:xfrm>
            <a:off x="2805113" y="1585913"/>
            <a:ext cx="3495675" cy="768350"/>
          </a:xfrm>
          <a:prstGeom prst="rect">
            <a:avLst/>
          </a:prstGeom>
          <a:noFill/>
          <a:ln w="9525">
            <a:noFill/>
            <a:miter lim="800000"/>
            <a:headEnd/>
            <a:tailEnd/>
          </a:ln>
        </p:spPr>
        <p:txBody>
          <a:bodyPr>
            <a:spAutoFit/>
          </a:bodyPr>
          <a:lstStyle/>
          <a:p>
            <a:pPr algn="ctr" eaLnBrk="0" hangingPunct="0"/>
            <a:r>
              <a:rPr lang="en-US" sz="4400" b="1"/>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533400" y="381000"/>
            <a:ext cx="8153400" cy="822325"/>
          </a:xfrm>
        </p:spPr>
        <p:txBody>
          <a:bodyPr/>
          <a:lstStyle/>
          <a:p>
            <a:pPr algn="ctr" eaLnBrk="1" hangingPunct="1"/>
            <a:r>
              <a:rPr lang="en-US" sz="3600" smtClean="0">
                <a:ea typeface="ＭＳ Ｐゴシック" pitchFamily="34" charset="-128"/>
              </a:rPr>
              <a:t>HL7 Mission and Value</a:t>
            </a:r>
          </a:p>
        </p:txBody>
      </p:sp>
      <p:sp>
        <p:nvSpPr>
          <p:cNvPr id="10242" name="Rectangle 3"/>
          <p:cNvSpPr>
            <a:spLocks noGrp="1" noChangeArrowheads="1"/>
          </p:cNvSpPr>
          <p:nvPr>
            <p:ph type="body" idx="1"/>
          </p:nvPr>
        </p:nvSpPr>
        <p:spPr>
          <a:xfrm>
            <a:off x="808038" y="1889125"/>
            <a:ext cx="7954962" cy="4419600"/>
          </a:xfrm>
        </p:spPr>
        <p:txBody>
          <a:bodyPr/>
          <a:lstStyle/>
          <a:p>
            <a:pPr eaLnBrk="1" hangingPunct="1">
              <a:buFont typeface="Wingdings" charset="0"/>
              <a:buChar char="n"/>
              <a:defRPr/>
            </a:pPr>
            <a:r>
              <a:rPr lang="en-US" sz="1800" dirty="0"/>
              <a:t>HL7's mission is to provide standards for interoperability that:</a:t>
            </a:r>
          </a:p>
          <a:p>
            <a:pPr eaLnBrk="1" hangingPunct="1">
              <a:buFont typeface="Wingdings" charset="0"/>
              <a:buNone/>
              <a:defRPr/>
            </a:pPr>
            <a:endParaRPr lang="en-US" sz="1800" dirty="0"/>
          </a:p>
          <a:p>
            <a:pPr lvl="1" eaLnBrk="1" hangingPunct="1">
              <a:buFont typeface="Wingdings" charset="0"/>
              <a:buChar char="Ø"/>
              <a:defRPr/>
            </a:pPr>
            <a:r>
              <a:rPr lang="en-US" sz="1800" dirty="0"/>
              <a:t>improve care delivery </a:t>
            </a:r>
          </a:p>
          <a:p>
            <a:pPr lvl="1" eaLnBrk="1" hangingPunct="1">
              <a:buFont typeface="Wingdings" charset="0"/>
              <a:buChar char="Ø"/>
              <a:defRPr/>
            </a:pPr>
            <a:r>
              <a:rPr lang="en-US" sz="1800" dirty="0"/>
              <a:t>optimize workflow </a:t>
            </a:r>
          </a:p>
          <a:p>
            <a:pPr lvl="1" eaLnBrk="1" hangingPunct="1">
              <a:buFont typeface="Wingdings" charset="0"/>
              <a:buChar char="Ø"/>
              <a:defRPr/>
            </a:pPr>
            <a:r>
              <a:rPr lang="en-US" sz="1800" dirty="0"/>
              <a:t>reduce ambiguity  </a:t>
            </a:r>
          </a:p>
          <a:p>
            <a:pPr lvl="1" eaLnBrk="1" hangingPunct="1">
              <a:buFont typeface="Wingdings" charset="0"/>
              <a:buChar char="Ø"/>
              <a:defRPr/>
            </a:pPr>
            <a:r>
              <a:rPr lang="en-US" sz="1800" dirty="0"/>
              <a:t>enhance knowledge transfer</a:t>
            </a:r>
          </a:p>
          <a:p>
            <a:pPr lvl="1" eaLnBrk="1" hangingPunct="1">
              <a:buFont typeface="Wingdings" charset="0"/>
              <a:buChar char="Ø"/>
              <a:defRPr/>
            </a:pPr>
            <a:endParaRPr lang="en-US" sz="1800" dirty="0"/>
          </a:p>
          <a:p>
            <a:pPr eaLnBrk="1" hangingPunct="1">
              <a:buFont typeface="Wingdings" charset="0"/>
              <a:buChar char="n"/>
              <a:defRPr/>
            </a:pPr>
            <a:r>
              <a:rPr lang="en-US" sz="1800" dirty="0"/>
              <a:t>Wide range of healthcare standards: clinical, administrative, clinical research, electronic claims, public health, personal health, clinical genomics, </a:t>
            </a:r>
            <a:r>
              <a:rPr lang="en-US" sz="1800" dirty="0" smtClean="0"/>
              <a:t>etc.</a:t>
            </a:r>
          </a:p>
          <a:p>
            <a:pPr marL="0" indent="0" eaLnBrk="1" hangingPunct="1">
              <a:buFont typeface="Wingdings" charset="0"/>
              <a:buNone/>
              <a:defRPr/>
            </a:pPr>
            <a:endParaRPr lang="en-US" sz="1800" dirty="0" smtClean="0"/>
          </a:p>
          <a:p>
            <a:pPr eaLnBrk="1" hangingPunct="1">
              <a:buFont typeface="Wingdings" charset="0"/>
              <a:buChar char="n"/>
              <a:defRPr/>
            </a:pPr>
            <a:r>
              <a:rPr lang="en-US" sz="1800" dirty="0" smtClean="0"/>
              <a:t>Over 60 active Workgroups covering prominent federal and global topics such as </a:t>
            </a:r>
            <a:r>
              <a:rPr lang="en-US" sz="1800" dirty="0" err="1" smtClean="0"/>
              <a:t>mHealth</a:t>
            </a:r>
            <a:r>
              <a:rPr lang="en-US" sz="1800" dirty="0" smtClean="0"/>
              <a:t>, genomics, learning health systems, and health care in developing countries.  </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5" name="Picture 2" descr="MPj03626030000[1]"/>
          <p:cNvPicPr>
            <a:picLocks noChangeAspect="1" noChangeArrowheads="1"/>
          </p:cNvPicPr>
          <p:nvPr/>
        </p:nvPicPr>
        <p:blipFill>
          <a:blip r:embed="rId3" cstate="print"/>
          <a:srcRect/>
          <a:stretch>
            <a:fillRect/>
          </a:stretch>
        </p:blipFill>
        <p:spPr bwMode="auto">
          <a:xfrm>
            <a:off x="152400" y="584200"/>
            <a:ext cx="914400" cy="558800"/>
          </a:xfrm>
          <a:prstGeom prst="rect">
            <a:avLst/>
          </a:prstGeom>
          <a:noFill/>
          <a:ln w="3175">
            <a:solidFill>
              <a:srgbClr val="000000"/>
            </a:solidFill>
            <a:miter lim="800000"/>
            <a:headEnd/>
            <a:tailEnd/>
          </a:ln>
        </p:spPr>
      </p:pic>
      <p:pic>
        <p:nvPicPr>
          <p:cNvPr id="11266" name="Picture 3" descr="MPj03626080000[1]"/>
          <p:cNvPicPr>
            <a:picLocks noChangeAspect="1" noChangeArrowheads="1"/>
          </p:cNvPicPr>
          <p:nvPr/>
        </p:nvPicPr>
        <p:blipFill>
          <a:blip r:embed="rId4" cstate="print"/>
          <a:srcRect/>
          <a:stretch>
            <a:fillRect/>
          </a:stretch>
        </p:blipFill>
        <p:spPr bwMode="auto">
          <a:xfrm>
            <a:off x="152400" y="1257300"/>
            <a:ext cx="914400" cy="571500"/>
          </a:xfrm>
          <a:prstGeom prst="rect">
            <a:avLst/>
          </a:prstGeom>
          <a:noFill/>
          <a:ln w="3175">
            <a:solidFill>
              <a:srgbClr val="000000"/>
            </a:solidFill>
            <a:miter lim="800000"/>
            <a:headEnd/>
            <a:tailEnd/>
          </a:ln>
        </p:spPr>
      </p:pic>
      <p:pic>
        <p:nvPicPr>
          <p:cNvPr id="11267" name="Picture 4" descr="MPj03626100000[1]"/>
          <p:cNvPicPr>
            <a:picLocks noChangeAspect="1" noChangeArrowheads="1"/>
          </p:cNvPicPr>
          <p:nvPr/>
        </p:nvPicPr>
        <p:blipFill>
          <a:blip r:embed="rId5" cstate="print"/>
          <a:srcRect r="15971"/>
          <a:stretch>
            <a:fillRect/>
          </a:stretch>
        </p:blipFill>
        <p:spPr bwMode="auto">
          <a:xfrm>
            <a:off x="152400" y="1903413"/>
            <a:ext cx="914400" cy="611187"/>
          </a:xfrm>
          <a:prstGeom prst="rect">
            <a:avLst/>
          </a:prstGeom>
          <a:noFill/>
          <a:ln w="3175">
            <a:solidFill>
              <a:srgbClr val="000000"/>
            </a:solidFill>
            <a:miter lim="800000"/>
            <a:headEnd/>
            <a:tailEnd/>
          </a:ln>
        </p:spPr>
      </p:pic>
      <p:pic>
        <p:nvPicPr>
          <p:cNvPr id="11268" name="Picture 5" descr="MPj03626250000[1]"/>
          <p:cNvPicPr>
            <a:picLocks noChangeAspect="1" noChangeArrowheads="1"/>
          </p:cNvPicPr>
          <p:nvPr/>
        </p:nvPicPr>
        <p:blipFill>
          <a:blip r:embed="rId6" cstate="print"/>
          <a:srcRect/>
          <a:stretch>
            <a:fillRect/>
          </a:stretch>
        </p:blipFill>
        <p:spPr bwMode="auto">
          <a:xfrm>
            <a:off x="152400" y="2590800"/>
            <a:ext cx="914400" cy="560388"/>
          </a:xfrm>
          <a:prstGeom prst="rect">
            <a:avLst/>
          </a:prstGeom>
          <a:noFill/>
          <a:ln w="3175">
            <a:solidFill>
              <a:srgbClr val="000000"/>
            </a:solidFill>
            <a:miter lim="800000"/>
            <a:headEnd/>
            <a:tailEnd/>
          </a:ln>
        </p:spPr>
      </p:pic>
      <p:pic>
        <p:nvPicPr>
          <p:cNvPr id="11269" name="Picture 8" descr="MPj03626520000[1]"/>
          <p:cNvPicPr>
            <a:picLocks noChangeAspect="1" noChangeArrowheads="1"/>
          </p:cNvPicPr>
          <p:nvPr/>
        </p:nvPicPr>
        <p:blipFill>
          <a:blip r:embed="rId7" cstate="print"/>
          <a:srcRect/>
          <a:stretch>
            <a:fillRect/>
          </a:stretch>
        </p:blipFill>
        <p:spPr bwMode="auto">
          <a:xfrm>
            <a:off x="152400" y="6172200"/>
            <a:ext cx="914400" cy="588963"/>
          </a:xfrm>
          <a:prstGeom prst="rect">
            <a:avLst/>
          </a:prstGeom>
          <a:noFill/>
          <a:ln w="3175">
            <a:solidFill>
              <a:srgbClr val="000000"/>
            </a:solidFill>
            <a:miter lim="800000"/>
            <a:headEnd/>
            <a:tailEnd/>
          </a:ln>
        </p:spPr>
      </p:pic>
      <p:pic>
        <p:nvPicPr>
          <p:cNvPr id="11270" name="Picture 9" descr="MCj04325690000[1]"/>
          <p:cNvPicPr>
            <a:picLocks noChangeAspect="1" noChangeArrowheads="1"/>
          </p:cNvPicPr>
          <p:nvPr/>
        </p:nvPicPr>
        <p:blipFill>
          <a:blip r:embed="rId8" cstate="print"/>
          <a:srcRect/>
          <a:stretch>
            <a:fillRect/>
          </a:stretch>
        </p:blipFill>
        <p:spPr bwMode="auto">
          <a:xfrm>
            <a:off x="3276600" y="2286000"/>
            <a:ext cx="2133600" cy="2133600"/>
          </a:xfrm>
          <a:prstGeom prst="rect">
            <a:avLst/>
          </a:prstGeom>
          <a:noFill/>
          <a:ln w="9525">
            <a:noFill/>
            <a:miter lim="800000"/>
            <a:headEnd/>
            <a:tailEnd/>
          </a:ln>
        </p:spPr>
      </p:pic>
      <p:pic>
        <p:nvPicPr>
          <p:cNvPr id="11271" name="Picture 10" descr="MCFL00030_0000[1]"/>
          <p:cNvPicPr>
            <a:picLocks noChangeAspect="1" noChangeArrowheads="1"/>
          </p:cNvPicPr>
          <p:nvPr/>
        </p:nvPicPr>
        <p:blipFill>
          <a:blip r:embed="rId9" cstate="print"/>
          <a:srcRect t="6667"/>
          <a:stretch>
            <a:fillRect/>
          </a:stretch>
        </p:blipFill>
        <p:spPr bwMode="auto">
          <a:xfrm>
            <a:off x="1828800" y="609600"/>
            <a:ext cx="914400" cy="533400"/>
          </a:xfrm>
          <a:prstGeom prst="rect">
            <a:avLst/>
          </a:prstGeom>
          <a:noFill/>
          <a:ln w="3175">
            <a:solidFill>
              <a:srgbClr val="000000"/>
            </a:solidFill>
            <a:miter lim="800000"/>
            <a:headEnd/>
            <a:tailEnd/>
          </a:ln>
        </p:spPr>
      </p:pic>
      <p:pic>
        <p:nvPicPr>
          <p:cNvPr id="11272" name="Picture 11" descr="MPj03626570000[1]"/>
          <p:cNvPicPr>
            <a:picLocks noChangeAspect="1" noChangeArrowheads="1"/>
          </p:cNvPicPr>
          <p:nvPr/>
        </p:nvPicPr>
        <p:blipFill>
          <a:blip r:embed="rId10" cstate="print"/>
          <a:srcRect t="11189" b="10489"/>
          <a:stretch>
            <a:fillRect/>
          </a:stretch>
        </p:blipFill>
        <p:spPr bwMode="auto">
          <a:xfrm>
            <a:off x="1828800" y="1295400"/>
            <a:ext cx="914400" cy="533400"/>
          </a:xfrm>
          <a:prstGeom prst="rect">
            <a:avLst/>
          </a:prstGeom>
          <a:noFill/>
          <a:ln w="3175">
            <a:solidFill>
              <a:srgbClr val="000000"/>
            </a:solidFill>
            <a:miter lim="800000"/>
            <a:headEnd/>
            <a:tailEnd/>
          </a:ln>
        </p:spPr>
      </p:pic>
      <p:pic>
        <p:nvPicPr>
          <p:cNvPr id="11273" name="Picture 12" descr="MCFL00035_0000[1]"/>
          <p:cNvPicPr>
            <a:picLocks noChangeAspect="1" noChangeArrowheads="1"/>
          </p:cNvPicPr>
          <p:nvPr/>
        </p:nvPicPr>
        <p:blipFill>
          <a:blip r:embed="rId11" cstate="print"/>
          <a:srcRect/>
          <a:stretch>
            <a:fillRect/>
          </a:stretch>
        </p:blipFill>
        <p:spPr bwMode="auto">
          <a:xfrm>
            <a:off x="1828800" y="1965325"/>
            <a:ext cx="914400" cy="625475"/>
          </a:xfrm>
          <a:prstGeom prst="rect">
            <a:avLst/>
          </a:prstGeom>
          <a:noFill/>
          <a:ln w="3175">
            <a:solidFill>
              <a:srgbClr val="000000"/>
            </a:solidFill>
            <a:miter lim="800000"/>
            <a:headEnd/>
            <a:tailEnd/>
          </a:ln>
        </p:spPr>
      </p:pic>
      <p:pic>
        <p:nvPicPr>
          <p:cNvPr id="11274" name="Picture 13" descr="MPj03626840000[1]"/>
          <p:cNvPicPr>
            <a:picLocks noChangeAspect="1" noChangeArrowheads="1"/>
          </p:cNvPicPr>
          <p:nvPr/>
        </p:nvPicPr>
        <p:blipFill>
          <a:blip r:embed="rId12" cstate="print"/>
          <a:srcRect/>
          <a:stretch>
            <a:fillRect/>
          </a:stretch>
        </p:blipFill>
        <p:spPr bwMode="auto">
          <a:xfrm>
            <a:off x="1828800" y="4152900"/>
            <a:ext cx="914400" cy="495300"/>
          </a:xfrm>
          <a:prstGeom prst="rect">
            <a:avLst/>
          </a:prstGeom>
          <a:noFill/>
          <a:ln w="3175">
            <a:solidFill>
              <a:srgbClr val="000000"/>
            </a:solidFill>
            <a:miter lim="800000"/>
            <a:headEnd/>
            <a:tailEnd/>
          </a:ln>
        </p:spPr>
      </p:pic>
      <p:pic>
        <p:nvPicPr>
          <p:cNvPr id="11275" name="Picture 16" descr="MPj03627770000[1]"/>
          <p:cNvPicPr>
            <a:picLocks noChangeAspect="1" noChangeArrowheads="1"/>
          </p:cNvPicPr>
          <p:nvPr/>
        </p:nvPicPr>
        <p:blipFill>
          <a:blip r:embed="rId13" cstate="print"/>
          <a:srcRect/>
          <a:stretch>
            <a:fillRect/>
          </a:stretch>
        </p:blipFill>
        <p:spPr bwMode="auto">
          <a:xfrm>
            <a:off x="5486400" y="609600"/>
            <a:ext cx="990600" cy="582613"/>
          </a:xfrm>
          <a:prstGeom prst="rect">
            <a:avLst/>
          </a:prstGeom>
          <a:noFill/>
          <a:ln w="3175">
            <a:solidFill>
              <a:srgbClr val="000000"/>
            </a:solidFill>
            <a:miter lim="800000"/>
            <a:headEnd/>
            <a:tailEnd/>
          </a:ln>
        </p:spPr>
      </p:pic>
      <p:pic>
        <p:nvPicPr>
          <p:cNvPr id="11276" name="Picture 17" descr="MPj03628090000[1]"/>
          <p:cNvPicPr>
            <a:picLocks noChangeAspect="1" noChangeArrowheads="1"/>
          </p:cNvPicPr>
          <p:nvPr/>
        </p:nvPicPr>
        <p:blipFill>
          <a:blip r:embed="rId14" cstate="print"/>
          <a:srcRect/>
          <a:stretch>
            <a:fillRect/>
          </a:stretch>
        </p:blipFill>
        <p:spPr bwMode="auto">
          <a:xfrm>
            <a:off x="5486400" y="2133600"/>
            <a:ext cx="990600" cy="658813"/>
          </a:xfrm>
          <a:prstGeom prst="rect">
            <a:avLst/>
          </a:prstGeom>
          <a:noFill/>
          <a:ln w="3175">
            <a:solidFill>
              <a:srgbClr val="000000"/>
            </a:solidFill>
            <a:miter lim="800000"/>
            <a:headEnd/>
            <a:tailEnd/>
          </a:ln>
        </p:spPr>
      </p:pic>
      <p:pic>
        <p:nvPicPr>
          <p:cNvPr id="11277" name="Picture 19" descr="MPj03628380000[1]"/>
          <p:cNvPicPr>
            <a:picLocks noChangeAspect="1" noChangeArrowheads="1"/>
          </p:cNvPicPr>
          <p:nvPr/>
        </p:nvPicPr>
        <p:blipFill>
          <a:blip r:embed="rId15" cstate="print"/>
          <a:srcRect/>
          <a:stretch>
            <a:fillRect/>
          </a:stretch>
        </p:blipFill>
        <p:spPr bwMode="auto">
          <a:xfrm>
            <a:off x="5486400" y="5324475"/>
            <a:ext cx="990600" cy="619125"/>
          </a:xfrm>
          <a:prstGeom prst="rect">
            <a:avLst/>
          </a:prstGeom>
          <a:noFill/>
          <a:ln w="3175">
            <a:solidFill>
              <a:srgbClr val="000000"/>
            </a:solidFill>
            <a:miter lim="800000"/>
            <a:headEnd/>
            <a:tailEnd/>
          </a:ln>
        </p:spPr>
      </p:pic>
      <p:pic>
        <p:nvPicPr>
          <p:cNvPr id="11278" name="Picture 20" descr="MPj03628390000[1]"/>
          <p:cNvPicPr>
            <a:picLocks noChangeAspect="1" noChangeArrowheads="1"/>
          </p:cNvPicPr>
          <p:nvPr/>
        </p:nvPicPr>
        <p:blipFill>
          <a:blip r:embed="rId16" cstate="print"/>
          <a:srcRect/>
          <a:stretch>
            <a:fillRect/>
          </a:stretch>
        </p:blipFill>
        <p:spPr bwMode="auto">
          <a:xfrm>
            <a:off x="5486400" y="6121400"/>
            <a:ext cx="990600" cy="660400"/>
          </a:xfrm>
          <a:prstGeom prst="rect">
            <a:avLst/>
          </a:prstGeom>
          <a:noFill/>
          <a:ln w="3175">
            <a:solidFill>
              <a:srgbClr val="000000"/>
            </a:solidFill>
            <a:miter lim="800000"/>
            <a:headEnd/>
            <a:tailEnd/>
          </a:ln>
        </p:spPr>
      </p:pic>
      <p:pic>
        <p:nvPicPr>
          <p:cNvPr id="11279" name="Picture 21" descr="MPj03628410000[1]"/>
          <p:cNvPicPr>
            <a:picLocks noChangeAspect="1" noChangeArrowheads="1"/>
          </p:cNvPicPr>
          <p:nvPr/>
        </p:nvPicPr>
        <p:blipFill>
          <a:blip r:embed="rId17" cstate="print"/>
          <a:srcRect/>
          <a:stretch>
            <a:fillRect/>
          </a:stretch>
        </p:blipFill>
        <p:spPr bwMode="auto">
          <a:xfrm>
            <a:off x="7391400" y="625475"/>
            <a:ext cx="990600" cy="593725"/>
          </a:xfrm>
          <a:prstGeom prst="rect">
            <a:avLst/>
          </a:prstGeom>
          <a:noFill/>
          <a:ln w="3175">
            <a:solidFill>
              <a:srgbClr val="000000"/>
            </a:solidFill>
            <a:miter lim="800000"/>
            <a:headEnd/>
            <a:tailEnd/>
          </a:ln>
        </p:spPr>
      </p:pic>
      <p:pic>
        <p:nvPicPr>
          <p:cNvPr id="11280" name="Picture 22" descr="MPj03628520000[1]"/>
          <p:cNvPicPr>
            <a:picLocks noChangeAspect="1" noChangeArrowheads="1"/>
          </p:cNvPicPr>
          <p:nvPr/>
        </p:nvPicPr>
        <p:blipFill>
          <a:blip r:embed="rId18" cstate="print"/>
          <a:srcRect/>
          <a:stretch>
            <a:fillRect/>
          </a:stretch>
        </p:blipFill>
        <p:spPr bwMode="auto">
          <a:xfrm>
            <a:off x="7391400" y="1339850"/>
            <a:ext cx="990600" cy="641350"/>
          </a:xfrm>
          <a:prstGeom prst="rect">
            <a:avLst/>
          </a:prstGeom>
          <a:noFill/>
          <a:ln w="6350">
            <a:solidFill>
              <a:srgbClr val="000000"/>
            </a:solidFill>
            <a:miter lim="800000"/>
            <a:headEnd/>
            <a:tailEnd/>
          </a:ln>
        </p:spPr>
      </p:pic>
      <p:pic>
        <p:nvPicPr>
          <p:cNvPr id="11281" name="Picture 24" descr="MPj03628610000[1]"/>
          <p:cNvPicPr>
            <a:picLocks noChangeAspect="1" noChangeArrowheads="1"/>
          </p:cNvPicPr>
          <p:nvPr/>
        </p:nvPicPr>
        <p:blipFill>
          <a:blip r:embed="rId19" cstate="print"/>
          <a:srcRect/>
          <a:stretch>
            <a:fillRect/>
          </a:stretch>
        </p:blipFill>
        <p:spPr bwMode="auto">
          <a:xfrm>
            <a:off x="7391400" y="3581400"/>
            <a:ext cx="990600" cy="747713"/>
          </a:xfrm>
          <a:prstGeom prst="rect">
            <a:avLst/>
          </a:prstGeom>
          <a:noFill/>
          <a:ln w="3175">
            <a:solidFill>
              <a:srgbClr val="000000"/>
            </a:solidFill>
            <a:miter lim="800000"/>
            <a:headEnd/>
            <a:tailEnd/>
          </a:ln>
        </p:spPr>
      </p:pic>
      <p:sp>
        <p:nvSpPr>
          <p:cNvPr id="11282" name="Text Box 25"/>
          <p:cNvSpPr txBox="1">
            <a:spLocks noChangeArrowheads="1"/>
          </p:cNvSpPr>
          <p:nvPr/>
        </p:nvSpPr>
        <p:spPr bwMode="auto">
          <a:xfrm>
            <a:off x="3352800" y="4343400"/>
            <a:ext cx="1881188" cy="457200"/>
          </a:xfrm>
          <a:prstGeom prst="rect">
            <a:avLst/>
          </a:prstGeom>
          <a:noFill/>
          <a:ln w="9525">
            <a:noFill/>
            <a:miter lim="800000"/>
            <a:headEnd/>
            <a:tailEnd/>
          </a:ln>
        </p:spPr>
        <p:txBody>
          <a:bodyPr wrap="none">
            <a:spAutoFit/>
          </a:bodyPr>
          <a:lstStyle/>
          <a:p>
            <a:pPr eaLnBrk="0" hangingPunct="0"/>
            <a:r>
              <a:rPr lang="en-US" sz="2400" i="1"/>
              <a:t>And growing</a:t>
            </a:r>
          </a:p>
        </p:txBody>
      </p:sp>
      <p:sp>
        <p:nvSpPr>
          <p:cNvPr id="11283" name="Text Box 26"/>
          <p:cNvSpPr txBox="1">
            <a:spLocks noChangeArrowheads="1"/>
          </p:cNvSpPr>
          <p:nvPr/>
        </p:nvSpPr>
        <p:spPr bwMode="auto">
          <a:xfrm>
            <a:off x="457200" y="90488"/>
            <a:ext cx="8458200" cy="442912"/>
          </a:xfrm>
          <a:prstGeom prst="rect">
            <a:avLst/>
          </a:prstGeom>
          <a:noFill/>
          <a:ln w="9525">
            <a:noFill/>
            <a:miter lim="800000"/>
            <a:headEnd/>
            <a:tailEnd/>
          </a:ln>
        </p:spPr>
        <p:txBody>
          <a:bodyPr>
            <a:spAutoFit/>
          </a:bodyPr>
          <a:lstStyle/>
          <a:p>
            <a:pPr eaLnBrk="0" hangingPunct="0"/>
            <a:r>
              <a:rPr lang="en-US" sz="2300" b="1" i="1"/>
              <a:t>An International Organization with Over 30+ HL7 Affiliates</a:t>
            </a:r>
          </a:p>
        </p:txBody>
      </p:sp>
      <p:pic>
        <p:nvPicPr>
          <p:cNvPr id="11284" name="Picture 27" descr="co-lgflag"/>
          <p:cNvPicPr>
            <a:picLocks noChangeAspect="1" noChangeArrowheads="1"/>
          </p:cNvPicPr>
          <p:nvPr/>
        </p:nvPicPr>
        <p:blipFill>
          <a:blip r:embed="rId20" cstate="print"/>
          <a:srcRect/>
          <a:stretch>
            <a:fillRect/>
          </a:stretch>
        </p:blipFill>
        <p:spPr bwMode="auto">
          <a:xfrm>
            <a:off x="152400" y="5410200"/>
            <a:ext cx="914400" cy="609600"/>
          </a:xfrm>
          <a:prstGeom prst="rect">
            <a:avLst/>
          </a:prstGeom>
          <a:noFill/>
          <a:ln w="3175">
            <a:solidFill>
              <a:srgbClr val="000000"/>
            </a:solidFill>
            <a:miter lim="800000"/>
            <a:headEnd/>
            <a:tailEnd/>
          </a:ln>
        </p:spPr>
      </p:pic>
      <p:pic>
        <p:nvPicPr>
          <p:cNvPr id="11285" name="Picture 28" descr="france_flag">
            <a:hlinkClick r:id="rId21"/>
          </p:cNvPr>
          <p:cNvPicPr>
            <a:picLocks noChangeAspect="1" noChangeArrowheads="1"/>
          </p:cNvPicPr>
          <p:nvPr/>
        </p:nvPicPr>
        <p:blipFill>
          <a:blip r:embed="rId22" cstate="print"/>
          <a:srcRect/>
          <a:stretch>
            <a:fillRect/>
          </a:stretch>
        </p:blipFill>
        <p:spPr bwMode="auto">
          <a:xfrm>
            <a:off x="1828800" y="2674938"/>
            <a:ext cx="914400" cy="601662"/>
          </a:xfrm>
          <a:prstGeom prst="rect">
            <a:avLst/>
          </a:prstGeom>
          <a:noFill/>
          <a:ln w="3175">
            <a:solidFill>
              <a:srgbClr val="000000"/>
            </a:solidFill>
            <a:miter lim="800000"/>
            <a:headEnd/>
            <a:tailEnd/>
          </a:ln>
        </p:spPr>
      </p:pic>
      <p:pic>
        <p:nvPicPr>
          <p:cNvPr id="11286" name="Picture 29" descr="Germany_flag">
            <a:hlinkClick r:id="rId23"/>
          </p:cNvPr>
          <p:cNvPicPr>
            <a:picLocks noChangeAspect="1" noChangeArrowheads="1"/>
          </p:cNvPicPr>
          <p:nvPr/>
        </p:nvPicPr>
        <p:blipFill>
          <a:blip r:embed="rId24" cstate="print"/>
          <a:srcRect/>
          <a:stretch>
            <a:fillRect/>
          </a:stretch>
        </p:blipFill>
        <p:spPr bwMode="auto">
          <a:xfrm>
            <a:off x="1828800" y="3425825"/>
            <a:ext cx="914400" cy="612775"/>
          </a:xfrm>
          <a:prstGeom prst="rect">
            <a:avLst/>
          </a:prstGeom>
          <a:noFill/>
          <a:ln w="3175">
            <a:solidFill>
              <a:srgbClr val="000000"/>
            </a:solidFill>
            <a:miter lim="800000"/>
            <a:headEnd/>
            <a:tailEnd/>
          </a:ln>
        </p:spPr>
      </p:pic>
      <p:pic>
        <p:nvPicPr>
          <p:cNvPr id="11287" name="Picture 30" descr="India%252520Flag">
            <a:hlinkClick r:id="rId25"/>
          </p:cNvPr>
          <p:cNvPicPr>
            <a:picLocks noChangeAspect="1" noChangeArrowheads="1"/>
          </p:cNvPicPr>
          <p:nvPr/>
        </p:nvPicPr>
        <p:blipFill>
          <a:blip r:embed="rId26" cstate="print"/>
          <a:srcRect/>
          <a:stretch>
            <a:fillRect/>
          </a:stretch>
        </p:blipFill>
        <p:spPr bwMode="auto">
          <a:xfrm>
            <a:off x="1828800" y="5427663"/>
            <a:ext cx="914400" cy="592137"/>
          </a:xfrm>
          <a:prstGeom prst="rect">
            <a:avLst/>
          </a:prstGeom>
          <a:noFill/>
          <a:ln w="3175">
            <a:solidFill>
              <a:srgbClr val="000000"/>
            </a:solidFill>
            <a:miter lim="800000"/>
            <a:headEnd/>
            <a:tailEnd/>
          </a:ln>
        </p:spPr>
      </p:pic>
      <p:pic>
        <p:nvPicPr>
          <p:cNvPr id="11288" name="Picture 31" descr="flag_italy">
            <a:hlinkClick r:id="rId27"/>
          </p:cNvPr>
          <p:cNvPicPr>
            <a:picLocks noChangeAspect="1" noChangeArrowheads="1"/>
          </p:cNvPicPr>
          <p:nvPr/>
        </p:nvPicPr>
        <p:blipFill>
          <a:blip r:embed="rId28" cstate="print"/>
          <a:srcRect/>
          <a:stretch>
            <a:fillRect/>
          </a:stretch>
        </p:blipFill>
        <p:spPr bwMode="auto">
          <a:xfrm>
            <a:off x="1828800" y="6172200"/>
            <a:ext cx="914400" cy="609600"/>
          </a:xfrm>
          <a:prstGeom prst="rect">
            <a:avLst/>
          </a:prstGeom>
          <a:noFill/>
          <a:ln w="3175">
            <a:solidFill>
              <a:srgbClr val="000000"/>
            </a:solidFill>
            <a:miter lim="800000"/>
            <a:headEnd/>
            <a:tailEnd/>
          </a:ln>
        </p:spPr>
      </p:pic>
      <p:pic>
        <p:nvPicPr>
          <p:cNvPr id="11289" name="Picture 32" descr="Mexican%252520Flag">
            <a:hlinkClick r:id="rId29"/>
          </p:cNvPr>
          <p:cNvPicPr>
            <a:picLocks noChangeAspect="1" noChangeArrowheads="1"/>
          </p:cNvPicPr>
          <p:nvPr/>
        </p:nvPicPr>
        <p:blipFill>
          <a:blip r:embed="rId30" cstate="print"/>
          <a:srcRect/>
          <a:stretch>
            <a:fillRect/>
          </a:stretch>
        </p:blipFill>
        <p:spPr bwMode="auto">
          <a:xfrm>
            <a:off x="3581400" y="6172200"/>
            <a:ext cx="990600" cy="590550"/>
          </a:xfrm>
          <a:prstGeom prst="rect">
            <a:avLst/>
          </a:prstGeom>
          <a:noFill/>
          <a:ln w="3175">
            <a:solidFill>
              <a:srgbClr val="000000"/>
            </a:solidFill>
            <a:miter lim="800000"/>
            <a:headEnd/>
            <a:tailEnd/>
          </a:ln>
        </p:spPr>
      </p:pic>
      <p:pic>
        <p:nvPicPr>
          <p:cNvPr id="11290" name="Picture 33" descr="SpainFlag">
            <a:hlinkClick r:id="rId31"/>
          </p:cNvPr>
          <p:cNvPicPr>
            <a:picLocks noChangeAspect="1" noChangeArrowheads="1"/>
          </p:cNvPicPr>
          <p:nvPr/>
        </p:nvPicPr>
        <p:blipFill>
          <a:blip r:embed="rId32" cstate="print"/>
          <a:srcRect/>
          <a:stretch>
            <a:fillRect/>
          </a:stretch>
        </p:blipFill>
        <p:spPr bwMode="auto">
          <a:xfrm>
            <a:off x="5486400" y="4562475"/>
            <a:ext cx="990600" cy="619125"/>
          </a:xfrm>
          <a:prstGeom prst="rect">
            <a:avLst/>
          </a:prstGeom>
          <a:noFill/>
          <a:ln w="3175">
            <a:solidFill>
              <a:srgbClr val="000000"/>
            </a:solidFill>
            <a:miter lim="800000"/>
            <a:headEnd/>
            <a:tailEnd/>
          </a:ln>
        </p:spPr>
      </p:pic>
      <p:pic>
        <p:nvPicPr>
          <p:cNvPr id="11291" name="Picture 34" descr="nllarge">
            <a:hlinkClick r:id="rId33"/>
          </p:cNvPr>
          <p:cNvPicPr>
            <a:picLocks noChangeAspect="1" noChangeArrowheads="1"/>
          </p:cNvPicPr>
          <p:nvPr/>
        </p:nvPicPr>
        <p:blipFill>
          <a:blip r:embed="rId34" cstate="print"/>
          <a:srcRect/>
          <a:stretch>
            <a:fillRect/>
          </a:stretch>
        </p:blipFill>
        <p:spPr bwMode="auto">
          <a:xfrm>
            <a:off x="5486400" y="1317625"/>
            <a:ext cx="990600" cy="663575"/>
          </a:xfrm>
          <a:prstGeom prst="rect">
            <a:avLst/>
          </a:prstGeom>
          <a:noFill/>
          <a:ln w="3175">
            <a:solidFill>
              <a:srgbClr val="000000"/>
            </a:solidFill>
            <a:miter lim="800000"/>
            <a:headEnd/>
            <a:tailEnd/>
          </a:ln>
        </p:spPr>
      </p:pic>
      <p:pic>
        <p:nvPicPr>
          <p:cNvPr id="11292" name="Picture 35" descr="american-flag">
            <a:hlinkClick r:id="rId35"/>
          </p:cNvPr>
          <p:cNvPicPr>
            <a:picLocks noChangeAspect="1" noChangeArrowheads="1"/>
          </p:cNvPicPr>
          <p:nvPr/>
        </p:nvPicPr>
        <p:blipFill>
          <a:blip r:embed="rId36" cstate="print"/>
          <a:srcRect/>
          <a:stretch>
            <a:fillRect/>
          </a:stretch>
        </p:blipFill>
        <p:spPr bwMode="auto">
          <a:xfrm>
            <a:off x="7391400" y="2819400"/>
            <a:ext cx="990600" cy="614363"/>
          </a:xfrm>
          <a:prstGeom prst="rect">
            <a:avLst/>
          </a:prstGeom>
          <a:noFill/>
          <a:ln w="3175">
            <a:solidFill>
              <a:srgbClr val="000000"/>
            </a:solidFill>
            <a:miter lim="800000"/>
            <a:headEnd/>
            <a:tailEnd/>
          </a:ln>
        </p:spPr>
      </p:pic>
      <p:sp>
        <p:nvSpPr>
          <p:cNvPr id="11293" name="Text Box 36"/>
          <p:cNvSpPr txBox="1">
            <a:spLocks noChangeArrowheads="1"/>
          </p:cNvSpPr>
          <p:nvPr/>
        </p:nvSpPr>
        <p:spPr bwMode="auto">
          <a:xfrm>
            <a:off x="1066800" y="746125"/>
            <a:ext cx="723900" cy="244475"/>
          </a:xfrm>
          <a:prstGeom prst="rect">
            <a:avLst/>
          </a:prstGeom>
          <a:noFill/>
          <a:ln w="9525">
            <a:noFill/>
            <a:miter lim="800000"/>
            <a:headEnd/>
            <a:tailEnd/>
          </a:ln>
        </p:spPr>
        <p:txBody>
          <a:bodyPr wrap="none">
            <a:spAutoFit/>
          </a:bodyPr>
          <a:lstStyle/>
          <a:p>
            <a:pPr eaLnBrk="0" hangingPunct="0"/>
            <a:r>
              <a:rPr lang="en-US" sz="1000"/>
              <a:t>Argentina</a:t>
            </a:r>
          </a:p>
        </p:txBody>
      </p:sp>
      <p:sp>
        <p:nvSpPr>
          <p:cNvPr id="11294" name="Text Box 37"/>
          <p:cNvSpPr txBox="1">
            <a:spLocks noChangeArrowheads="1"/>
          </p:cNvSpPr>
          <p:nvPr/>
        </p:nvSpPr>
        <p:spPr bwMode="auto">
          <a:xfrm>
            <a:off x="1076325" y="1431925"/>
            <a:ext cx="676275" cy="244475"/>
          </a:xfrm>
          <a:prstGeom prst="rect">
            <a:avLst/>
          </a:prstGeom>
          <a:noFill/>
          <a:ln w="9525">
            <a:noFill/>
            <a:miter lim="800000"/>
            <a:headEnd/>
            <a:tailEnd/>
          </a:ln>
        </p:spPr>
        <p:txBody>
          <a:bodyPr wrap="none">
            <a:spAutoFit/>
          </a:bodyPr>
          <a:lstStyle/>
          <a:p>
            <a:pPr eaLnBrk="0" hangingPunct="0"/>
            <a:r>
              <a:rPr lang="en-US" sz="1000"/>
              <a:t>Australia</a:t>
            </a:r>
          </a:p>
        </p:txBody>
      </p:sp>
      <p:sp>
        <p:nvSpPr>
          <p:cNvPr id="11295" name="Text Box 38"/>
          <p:cNvSpPr txBox="1">
            <a:spLocks noChangeArrowheads="1"/>
          </p:cNvSpPr>
          <p:nvPr/>
        </p:nvSpPr>
        <p:spPr bwMode="auto">
          <a:xfrm>
            <a:off x="1066800" y="2803525"/>
            <a:ext cx="501650" cy="244475"/>
          </a:xfrm>
          <a:prstGeom prst="rect">
            <a:avLst/>
          </a:prstGeom>
          <a:noFill/>
          <a:ln w="9525">
            <a:noFill/>
            <a:miter lim="800000"/>
            <a:headEnd/>
            <a:tailEnd/>
          </a:ln>
        </p:spPr>
        <p:txBody>
          <a:bodyPr wrap="none">
            <a:spAutoFit/>
          </a:bodyPr>
          <a:lstStyle/>
          <a:p>
            <a:pPr eaLnBrk="0" hangingPunct="0"/>
            <a:r>
              <a:rPr lang="en-US" sz="1000"/>
              <a:t>Brazil</a:t>
            </a:r>
          </a:p>
        </p:txBody>
      </p:sp>
      <p:sp>
        <p:nvSpPr>
          <p:cNvPr id="11296" name="Text Box 39"/>
          <p:cNvSpPr txBox="1">
            <a:spLocks noChangeArrowheads="1"/>
          </p:cNvSpPr>
          <p:nvPr/>
        </p:nvSpPr>
        <p:spPr bwMode="auto">
          <a:xfrm>
            <a:off x="1066800" y="2117725"/>
            <a:ext cx="577850" cy="244475"/>
          </a:xfrm>
          <a:prstGeom prst="rect">
            <a:avLst/>
          </a:prstGeom>
          <a:noFill/>
          <a:ln w="9525">
            <a:noFill/>
            <a:miter lim="800000"/>
            <a:headEnd/>
            <a:tailEnd/>
          </a:ln>
        </p:spPr>
        <p:txBody>
          <a:bodyPr wrap="none">
            <a:spAutoFit/>
          </a:bodyPr>
          <a:lstStyle/>
          <a:p>
            <a:pPr eaLnBrk="0" hangingPunct="0"/>
            <a:r>
              <a:rPr lang="en-US" sz="1000"/>
              <a:t>Austria</a:t>
            </a:r>
          </a:p>
        </p:txBody>
      </p:sp>
      <p:sp>
        <p:nvSpPr>
          <p:cNvPr id="11297" name="Text Box 40"/>
          <p:cNvSpPr txBox="1">
            <a:spLocks noChangeArrowheads="1"/>
          </p:cNvSpPr>
          <p:nvPr/>
        </p:nvSpPr>
        <p:spPr bwMode="auto">
          <a:xfrm>
            <a:off x="1066800" y="3413125"/>
            <a:ext cx="625475" cy="244475"/>
          </a:xfrm>
          <a:prstGeom prst="rect">
            <a:avLst/>
          </a:prstGeom>
          <a:noFill/>
          <a:ln w="9525">
            <a:noFill/>
            <a:miter lim="800000"/>
            <a:headEnd/>
            <a:tailEnd/>
          </a:ln>
        </p:spPr>
        <p:txBody>
          <a:bodyPr>
            <a:spAutoFit/>
          </a:bodyPr>
          <a:lstStyle/>
          <a:p>
            <a:pPr eaLnBrk="0" hangingPunct="0"/>
            <a:r>
              <a:rPr lang="en-US" sz="1000"/>
              <a:t>Canada</a:t>
            </a:r>
          </a:p>
        </p:txBody>
      </p:sp>
      <p:sp>
        <p:nvSpPr>
          <p:cNvPr id="11298" name="Text Box 41"/>
          <p:cNvSpPr txBox="1">
            <a:spLocks noChangeArrowheads="1"/>
          </p:cNvSpPr>
          <p:nvPr/>
        </p:nvSpPr>
        <p:spPr bwMode="auto">
          <a:xfrm>
            <a:off x="1085850" y="4937125"/>
            <a:ext cx="514350" cy="244475"/>
          </a:xfrm>
          <a:prstGeom prst="rect">
            <a:avLst/>
          </a:prstGeom>
          <a:noFill/>
          <a:ln w="9525">
            <a:noFill/>
            <a:miter lim="800000"/>
            <a:headEnd/>
            <a:tailEnd/>
          </a:ln>
        </p:spPr>
        <p:txBody>
          <a:bodyPr wrap="none">
            <a:spAutoFit/>
          </a:bodyPr>
          <a:lstStyle/>
          <a:p>
            <a:pPr eaLnBrk="0" hangingPunct="0"/>
            <a:r>
              <a:rPr lang="en-US" sz="1000"/>
              <a:t>China</a:t>
            </a:r>
          </a:p>
        </p:txBody>
      </p:sp>
      <p:sp>
        <p:nvSpPr>
          <p:cNvPr id="11299" name="Text Box 42"/>
          <p:cNvSpPr txBox="1">
            <a:spLocks noChangeArrowheads="1"/>
          </p:cNvSpPr>
          <p:nvPr/>
        </p:nvSpPr>
        <p:spPr bwMode="auto">
          <a:xfrm>
            <a:off x="1033463" y="5562600"/>
            <a:ext cx="719137" cy="244475"/>
          </a:xfrm>
          <a:prstGeom prst="rect">
            <a:avLst/>
          </a:prstGeom>
          <a:noFill/>
          <a:ln w="9525">
            <a:noFill/>
            <a:miter lim="800000"/>
            <a:headEnd/>
            <a:tailEnd/>
          </a:ln>
        </p:spPr>
        <p:txBody>
          <a:bodyPr wrap="none">
            <a:spAutoFit/>
          </a:bodyPr>
          <a:lstStyle/>
          <a:p>
            <a:pPr eaLnBrk="0" hangingPunct="0"/>
            <a:r>
              <a:rPr lang="en-US" sz="1000"/>
              <a:t>Columbia</a:t>
            </a:r>
          </a:p>
        </p:txBody>
      </p:sp>
      <p:sp>
        <p:nvSpPr>
          <p:cNvPr id="11300" name="Text Box 43"/>
          <p:cNvSpPr txBox="1">
            <a:spLocks noChangeArrowheads="1"/>
          </p:cNvSpPr>
          <p:nvPr/>
        </p:nvSpPr>
        <p:spPr bwMode="auto">
          <a:xfrm>
            <a:off x="1066800" y="6324600"/>
            <a:ext cx="592138" cy="244475"/>
          </a:xfrm>
          <a:prstGeom prst="rect">
            <a:avLst/>
          </a:prstGeom>
          <a:noFill/>
          <a:ln w="9525">
            <a:noFill/>
            <a:miter lim="800000"/>
            <a:headEnd/>
            <a:tailEnd/>
          </a:ln>
        </p:spPr>
        <p:txBody>
          <a:bodyPr wrap="none">
            <a:spAutoFit/>
          </a:bodyPr>
          <a:lstStyle/>
          <a:p>
            <a:pPr eaLnBrk="0" hangingPunct="0"/>
            <a:r>
              <a:rPr lang="en-US" sz="1000"/>
              <a:t>Croatia</a:t>
            </a:r>
          </a:p>
        </p:txBody>
      </p:sp>
      <p:sp>
        <p:nvSpPr>
          <p:cNvPr id="11301" name="Text Box 44"/>
          <p:cNvSpPr txBox="1">
            <a:spLocks noChangeArrowheads="1"/>
          </p:cNvSpPr>
          <p:nvPr/>
        </p:nvSpPr>
        <p:spPr bwMode="auto">
          <a:xfrm>
            <a:off x="2743200" y="685800"/>
            <a:ext cx="676275" cy="396875"/>
          </a:xfrm>
          <a:prstGeom prst="rect">
            <a:avLst/>
          </a:prstGeom>
          <a:noFill/>
          <a:ln w="9525">
            <a:noFill/>
            <a:miter lim="800000"/>
            <a:headEnd/>
            <a:tailEnd/>
          </a:ln>
        </p:spPr>
        <p:txBody>
          <a:bodyPr wrap="none">
            <a:spAutoFit/>
          </a:bodyPr>
          <a:lstStyle/>
          <a:p>
            <a:pPr eaLnBrk="0" hangingPunct="0"/>
            <a:r>
              <a:rPr lang="en-US" sz="1000"/>
              <a:t>Czech </a:t>
            </a:r>
          </a:p>
          <a:p>
            <a:pPr eaLnBrk="0" hangingPunct="0"/>
            <a:r>
              <a:rPr lang="en-US" sz="1000"/>
              <a:t>Republic</a:t>
            </a:r>
          </a:p>
        </p:txBody>
      </p:sp>
      <p:sp>
        <p:nvSpPr>
          <p:cNvPr id="11302" name="Text Box 45"/>
          <p:cNvSpPr txBox="1">
            <a:spLocks noChangeArrowheads="1"/>
          </p:cNvSpPr>
          <p:nvPr/>
        </p:nvSpPr>
        <p:spPr bwMode="auto">
          <a:xfrm>
            <a:off x="2743200" y="1508125"/>
            <a:ext cx="698500" cy="244475"/>
          </a:xfrm>
          <a:prstGeom prst="rect">
            <a:avLst/>
          </a:prstGeom>
          <a:noFill/>
          <a:ln w="9525">
            <a:noFill/>
            <a:miter lim="800000"/>
            <a:headEnd/>
            <a:tailEnd/>
          </a:ln>
        </p:spPr>
        <p:txBody>
          <a:bodyPr wrap="none">
            <a:spAutoFit/>
          </a:bodyPr>
          <a:lstStyle/>
          <a:p>
            <a:pPr eaLnBrk="0" hangingPunct="0"/>
            <a:r>
              <a:rPr lang="en-US" sz="1000"/>
              <a:t>Denmark</a:t>
            </a:r>
          </a:p>
        </p:txBody>
      </p:sp>
      <p:sp>
        <p:nvSpPr>
          <p:cNvPr id="11303" name="Text Box 47"/>
          <p:cNvSpPr txBox="1">
            <a:spLocks noChangeArrowheads="1"/>
          </p:cNvSpPr>
          <p:nvPr/>
        </p:nvSpPr>
        <p:spPr bwMode="auto">
          <a:xfrm>
            <a:off x="2743200" y="2193925"/>
            <a:ext cx="598488" cy="244475"/>
          </a:xfrm>
          <a:prstGeom prst="rect">
            <a:avLst/>
          </a:prstGeom>
          <a:noFill/>
          <a:ln w="9525">
            <a:noFill/>
            <a:miter lim="800000"/>
            <a:headEnd/>
            <a:tailEnd/>
          </a:ln>
        </p:spPr>
        <p:txBody>
          <a:bodyPr wrap="none">
            <a:spAutoFit/>
          </a:bodyPr>
          <a:lstStyle/>
          <a:p>
            <a:pPr eaLnBrk="0" hangingPunct="0"/>
            <a:r>
              <a:rPr lang="en-US" sz="1000"/>
              <a:t>Finland</a:t>
            </a:r>
          </a:p>
        </p:txBody>
      </p:sp>
      <p:sp>
        <p:nvSpPr>
          <p:cNvPr id="11304" name="Text Box 48"/>
          <p:cNvSpPr txBox="1">
            <a:spLocks noChangeArrowheads="1"/>
          </p:cNvSpPr>
          <p:nvPr/>
        </p:nvSpPr>
        <p:spPr bwMode="auto">
          <a:xfrm>
            <a:off x="2743200" y="2879725"/>
            <a:ext cx="577850" cy="244475"/>
          </a:xfrm>
          <a:prstGeom prst="rect">
            <a:avLst/>
          </a:prstGeom>
          <a:noFill/>
          <a:ln w="9525">
            <a:noFill/>
            <a:miter lim="800000"/>
            <a:headEnd/>
            <a:tailEnd/>
          </a:ln>
        </p:spPr>
        <p:txBody>
          <a:bodyPr>
            <a:spAutoFit/>
          </a:bodyPr>
          <a:lstStyle/>
          <a:p>
            <a:pPr eaLnBrk="0" hangingPunct="0"/>
            <a:r>
              <a:rPr lang="en-US" sz="1000"/>
              <a:t>France</a:t>
            </a:r>
          </a:p>
        </p:txBody>
      </p:sp>
      <p:sp>
        <p:nvSpPr>
          <p:cNvPr id="11305" name="Text Box 49"/>
          <p:cNvSpPr txBox="1">
            <a:spLocks noChangeArrowheads="1"/>
          </p:cNvSpPr>
          <p:nvPr/>
        </p:nvSpPr>
        <p:spPr bwMode="auto">
          <a:xfrm>
            <a:off x="2743200" y="3641725"/>
            <a:ext cx="704850" cy="244475"/>
          </a:xfrm>
          <a:prstGeom prst="rect">
            <a:avLst/>
          </a:prstGeom>
          <a:noFill/>
          <a:ln w="9525">
            <a:noFill/>
            <a:miter lim="800000"/>
            <a:headEnd/>
            <a:tailEnd/>
          </a:ln>
        </p:spPr>
        <p:txBody>
          <a:bodyPr wrap="none">
            <a:spAutoFit/>
          </a:bodyPr>
          <a:lstStyle/>
          <a:p>
            <a:pPr eaLnBrk="0" hangingPunct="0"/>
            <a:r>
              <a:rPr lang="en-US" sz="1000"/>
              <a:t>Germany</a:t>
            </a:r>
          </a:p>
        </p:txBody>
      </p:sp>
      <p:sp>
        <p:nvSpPr>
          <p:cNvPr id="11306" name="Text Box 50"/>
          <p:cNvSpPr txBox="1">
            <a:spLocks noChangeArrowheads="1"/>
          </p:cNvSpPr>
          <p:nvPr/>
        </p:nvSpPr>
        <p:spPr bwMode="auto">
          <a:xfrm>
            <a:off x="2830513" y="4251325"/>
            <a:ext cx="598487" cy="244475"/>
          </a:xfrm>
          <a:prstGeom prst="rect">
            <a:avLst/>
          </a:prstGeom>
          <a:noFill/>
          <a:ln w="9525">
            <a:noFill/>
            <a:miter lim="800000"/>
            <a:headEnd/>
            <a:tailEnd/>
          </a:ln>
        </p:spPr>
        <p:txBody>
          <a:bodyPr wrap="none">
            <a:spAutoFit/>
          </a:bodyPr>
          <a:lstStyle/>
          <a:p>
            <a:pPr eaLnBrk="0" hangingPunct="0"/>
            <a:r>
              <a:rPr lang="en-US" sz="1000"/>
              <a:t>Greece</a:t>
            </a:r>
          </a:p>
        </p:txBody>
      </p:sp>
      <p:sp>
        <p:nvSpPr>
          <p:cNvPr id="11307" name="Text Box 52"/>
          <p:cNvSpPr txBox="1">
            <a:spLocks noChangeArrowheads="1"/>
          </p:cNvSpPr>
          <p:nvPr/>
        </p:nvSpPr>
        <p:spPr bwMode="auto">
          <a:xfrm>
            <a:off x="6477000" y="3184525"/>
            <a:ext cx="571500" cy="396875"/>
          </a:xfrm>
          <a:prstGeom prst="rect">
            <a:avLst/>
          </a:prstGeom>
          <a:noFill/>
          <a:ln w="9525">
            <a:noFill/>
            <a:miter lim="800000"/>
            <a:headEnd/>
            <a:tailEnd/>
          </a:ln>
        </p:spPr>
        <p:txBody>
          <a:bodyPr wrap="none">
            <a:spAutoFit/>
          </a:bodyPr>
          <a:lstStyle/>
          <a:p>
            <a:pPr eaLnBrk="0" hangingPunct="0"/>
            <a:r>
              <a:rPr lang="en-US" sz="1000"/>
              <a:t>Russia</a:t>
            </a:r>
          </a:p>
          <a:p>
            <a:pPr eaLnBrk="0" hangingPunct="0"/>
            <a:endParaRPr lang="en-US" sz="1000"/>
          </a:p>
        </p:txBody>
      </p:sp>
      <p:sp>
        <p:nvSpPr>
          <p:cNvPr id="11308" name="Text Box 53"/>
          <p:cNvSpPr txBox="1">
            <a:spLocks noChangeArrowheads="1"/>
          </p:cNvSpPr>
          <p:nvPr/>
        </p:nvSpPr>
        <p:spPr bwMode="auto">
          <a:xfrm>
            <a:off x="2819400" y="6324600"/>
            <a:ext cx="415925" cy="244475"/>
          </a:xfrm>
          <a:prstGeom prst="rect">
            <a:avLst/>
          </a:prstGeom>
          <a:noFill/>
          <a:ln w="9525">
            <a:noFill/>
            <a:miter lim="800000"/>
            <a:headEnd/>
            <a:tailEnd/>
          </a:ln>
        </p:spPr>
        <p:txBody>
          <a:bodyPr wrap="none">
            <a:spAutoFit/>
          </a:bodyPr>
          <a:lstStyle/>
          <a:p>
            <a:pPr eaLnBrk="0" hangingPunct="0"/>
            <a:r>
              <a:rPr lang="en-US" sz="1000"/>
              <a:t>Italy</a:t>
            </a:r>
          </a:p>
        </p:txBody>
      </p:sp>
      <p:sp>
        <p:nvSpPr>
          <p:cNvPr id="11309" name="Text Box 54"/>
          <p:cNvSpPr txBox="1">
            <a:spLocks noChangeArrowheads="1"/>
          </p:cNvSpPr>
          <p:nvPr/>
        </p:nvSpPr>
        <p:spPr bwMode="auto">
          <a:xfrm>
            <a:off x="4572000" y="762000"/>
            <a:ext cx="527050" cy="244475"/>
          </a:xfrm>
          <a:prstGeom prst="rect">
            <a:avLst/>
          </a:prstGeom>
          <a:noFill/>
          <a:ln w="9525">
            <a:noFill/>
            <a:miter lim="800000"/>
            <a:headEnd/>
            <a:tailEnd/>
          </a:ln>
        </p:spPr>
        <p:txBody>
          <a:bodyPr>
            <a:spAutoFit/>
          </a:bodyPr>
          <a:lstStyle/>
          <a:p>
            <a:pPr eaLnBrk="0" hangingPunct="0"/>
            <a:r>
              <a:rPr lang="en-US" sz="1000"/>
              <a:t>Japan</a:t>
            </a:r>
          </a:p>
        </p:txBody>
      </p:sp>
      <p:sp>
        <p:nvSpPr>
          <p:cNvPr id="11310" name="Text Box 55"/>
          <p:cNvSpPr txBox="1">
            <a:spLocks noChangeArrowheads="1"/>
          </p:cNvSpPr>
          <p:nvPr/>
        </p:nvSpPr>
        <p:spPr bwMode="auto">
          <a:xfrm>
            <a:off x="4572000" y="6324600"/>
            <a:ext cx="585788" cy="244475"/>
          </a:xfrm>
          <a:prstGeom prst="rect">
            <a:avLst/>
          </a:prstGeom>
          <a:noFill/>
          <a:ln w="9525">
            <a:noFill/>
            <a:miter lim="800000"/>
            <a:headEnd/>
            <a:tailEnd/>
          </a:ln>
        </p:spPr>
        <p:txBody>
          <a:bodyPr wrap="none">
            <a:spAutoFit/>
          </a:bodyPr>
          <a:lstStyle/>
          <a:p>
            <a:pPr eaLnBrk="0" hangingPunct="0"/>
            <a:r>
              <a:rPr lang="en-US" sz="1000"/>
              <a:t>Mexico</a:t>
            </a:r>
          </a:p>
        </p:txBody>
      </p:sp>
      <p:sp>
        <p:nvSpPr>
          <p:cNvPr id="11311" name="Text Box 56"/>
          <p:cNvSpPr txBox="1">
            <a:spLocks noChangeArrowheads="1"/>
          </p:cNvSpPr>
          <p:nvPr/>
        </p:nvSpPr>
        <p:spPr bwMode="auto">
          <a:xfrm>
            <a:off x="6553200" y="746125"/>
            <a:ext cx="639763" cy="396875"/>
          </a:xfrm>
          <a:prstGeom prst="rect">
            <a:avLst/>
          </a:prstGeom>
          <a:noFill/>
          <a:ln w="9525">
            <a:noFill/>
            <a:miter lim="800000"/>
            <a:headEnd/>
            <a:tailEnd/>
          </a:ln>
        </p:spPr>
        <p:txBody>
          <a:bodyPr wrap="none">
            <a:spAutoFit/>
          </a:bodyPr>
          <a:lstStyle/>
          <a:p>
            <a:pPr eaLnBrk="0" hangingPunct="0"/>
            <a:r>
              <a:rPr lang="en-US" sz="1000"/>
              <a:t>New </a:t>
            </a:r>
            <a:br>
              <a:rPr lang="en-US" sz="1000"/>
            </a:br>
            <a:r>
              <a:rPr lang="en-US" sz="1000"/>
              <a:t>Zealand</a:t>
            </a:r>
          </a:p>
        </p:txBody>
      </p:sp>
      <p:sp>
        <p:nvSpPr>
          <p:cNvPr id="11312" name="Text Box 57"/>
          <p:cNvSpPr txBox="1">
            <a:spLocks noChangeArrowheads="1"/>
          </p:cNvSpPr>
          <p:nvPr/>
        </p:nvSpPr>
        <p:spPr bwMode="auto">
          <a:xfrm>
            <a:off x="6477000" y="2286000"/>
            <a:ext cx="690563" cy="244475"/>
          </a:xfrm>
          <a:prstGeom prst="rect">
            <a:avLst/>
          </a:prstGeom>
          <a:noFill/>
          <a:ln w="9525">
            <a:noFill/>
            <a:miter lim="800000"/>
            <a:headEnd/>
            <a:tailEnd/>
          </a:ln>
        </p:spPr>
        <p:txBody>
          <a:bodyPr wrap="none">
            <a:spAutoFit/>
          </a:bodyPr>
          <a:lstStyle/>
          <a:p>
            <a:pPr eaLnBrk="0" hangingPunct="0"/>
            <a:r>
              <a:rPr lang="en-US" sz="1000"/>
              <a:t>Romania</a:t>
            </a:r>
          </a:p>
        </p:txBody>
      </p:sp>
      <p:sp>
        <p:nvSpPr>
          <p:cNvPr id="11313" name="Text Box 58"/>
          <p:cNvSpPr txBox="1">
            <a:spLocks noChangeArrowheads="1"/>
          </p:cNvSpPr>
          <p:nvPr/>
        </p:nvSpPr>
        <p:spPr bwMode="auto">
          <a:xfrm>
            <a:off x="4648200" y="1524000"/>
            <a:ext cx="547688" cy="396875"/>
          </a:xfrm>
          <a:prstGeom prst="rect">
            <a:avLst/>
          </a:prstGeom>
          <a:noFill/>
          <a:ln w="9525">
            <a:noFill/>
            <a:miter lim="800000"/>
            <a:headEnd/>
            <a:tailEnd/>
          </a:ln>
        </p:spPr>
        <p:txBody>
          <a:bodyPr wrap="none">
            <a:spAutoFit/>
          </a:bodyPr>
          <a:lstStyle/>
          <a:p>
            <a:pPr eaLnBrk="0" hangingPunct="0"/>
            <a:r>
              <a:rPr lang="en-US" sz="1000"/>
              <a:t>South </a:t>
            </a:r>
          </a:p>
          <a:p>
            <a:pPr eaLnBrk="0" hangingPunct="0"/>
            <a:r>
              <a:rPr lang="en-US" sz="1000"/>
              <a:t>Korea</a:t>
            </a:r>
          </a:p>
        </p:txBody>
      </p:sp>
      <p:sp>
        <p:nvSpPr>
          <p:cNvPr id="11314" name="Text Box 59"/>
          <p:cNvSpPr txBox="1">
            <a:spLocks noChangeArrowheads="1"/>
          </p:cNvSpPr>
          <p:nvPr/>
        </p:nvSpPr>
        <p:spPr bwMode="auto">
          <a:xfrm>
            <a:off x="6553200" y="4784725"/>
            <a:ext cx="506413" cy="244475"/>
          </a:xfrm>
          <a:prstGeom prst="rect">
            <a:avLst/>
          </a:prstGeom>
          <a:noFill/>
          <a:ln w="9525">
            <a:noFill/>
            <a:miter lim="800000"/>
            <a:headEnd/>
            <a:tailEnd/>
          </a:ln>
        </p:spPr>
        <p:txBody>
          <a:bodyPr wrap="none">
            <a:spAutoFit/>
          </a:bodyPr>
          <a:lstStyle/>
          <a:p>
            <a:pPr eaLnBrk="0" hangingPunct="0"/>
            <a:r>
              <a:rPr lang="en-US" sz="1000"/>
              <a:t>Spain</a:t>
            </a:r>
          </a:p>
        </p:txBody>
      </p:sp>
      <p:sp>
        <p:nvSpPr>
          <p:cNvPr id="11315" name="Text Box 60"/>
          <p:cNvSpPr txBox="1">
            <a:spLocks noChangeArrowheads="1"/>
          </p:cNvSpPr>
          <p:nvPr/>
        </p:nvSpPr>
        <p:spPr bwMode="auto">
          <a:xfrm>
            <a:off x="6553200" y="5546725"/>
            <a:ext cx="639763" cy="244475"/>
          </a:xfrm>
          <a:prstGeom prst="rect">
            <a:avLst/>
          </a:prstGeom>
          <a:noFill/>
          <a:ln w="9525">
            <a:noFill/>
            <a:miter lim="800000"/>
            <a:headEnd/>
            <a:tailEnd/>
          </a:ln>
        </p:spPr>
        <p:txBody>
          <a:bodyPr>
            <a:spAutoFit/>
          </a:bodyPr>
          <a:lstStyle/>
          <a:p>
            <a:pPr eaLnBrk="0" hangingPunct="0"/>
            <a:r>
              <a:rPr lang="en-US" sz="1000"/>
              <a:t>Sweden</a:t>
            </a:r>
          </a:p>
        </p:txBody>
      </p:sp>
      <p:sp>
        <p:nvSpPr>
          <p:cNvPr id="11316" name="Text Box 61"/>
          <p:cNvSpPr txBox="1">
            <a:spLocks noChangeArrowheads="1"/>
          </p:cNvSpPr>
          <p:nvPr/>
        </p:nvSpPr>
        <p:spPr bwMode="auto">
          <a:xfrm>
            <a:off x="6553200" y="6248400"/>
            <a:ext cx="838200" cy="244475"/>
          </a:xfrm>
          <a:prstGeom prst="rect">
            <a:avLst/>
          </a:prstGeom>
          <a:noFill/>
          <a:ln w="9525">
            <a:noFill/>
            <a:miter lim="800000"/>
            <a:headEnd/>
            <a:tailEnd/>
          </a:ln>
        </p:spPr>
        <p:txBody>
          <a:bodyPr wrap="none">
            <a:spAutoFit/>
          </a:bodyPr>
          <a:lstStyle/>
          <a:p>
            <a:pPr eaLnBrk="0" hangingPunct="0"/>
            <a:r>
              <a:rPr lang="en-US" sz="1000"/>
              <a:t>Switzerland</a:t>
            </a:r>
          </a:p>
        </p:txBody>
      </p:sp>
      <p:sp>
        <p:nvSpPr>
          <p:cNvPr id="11317" name="Text Box 62"/>
          <p:cNvSpPr txBox="1">
            <a:spLocks noChangeArrowheads="1"/>
          </p:cNvSpPr>
          <p:nvPr/>
        </p:nvSpPr>
        <p:spPr bwMode="auto">
          <a:xfrm>
            <a:off x="8399463" y="746125"/>
            <a:ext cx="592137" cy="244475"/>
          </a:xfrm>
          <a:prstGeom prst="rect">
            <a:avLst/>
          </a:prstGeom>
          <a:noFill/>
          <a:ln w="9525">
            <a:noFill/>
            <a:miter lim="800000"/>
            <a:headEnd/>
            <a:tailEnd/>
          </a:ln>
        </p:spPr>
        <p:txBody>
          <a:bodyPr wrap="none">
            <a:spAutoFit/>
          </a:bodyPr>
          <a:lstStyle/>
          <a:p>
            <a:pPr eaLnBrk="0" hangingPunct="0"/>
            <a:r>
              <a:rPr lang="en-US" sz="1000"/>
              <a:t>Taiwan</a:t>
            </a:r>
          </a:p>
        </p:txBody>
      </p:sp>
      <p:sp>
        <p:nvSpPr>
          <p:cNvPr id="11318" name="Text Box 63"/>
          <p:cNvSpPr txBox="1">
            <a:spLocks noChangeArrowheads="1"/>
          </p:cNvSpPr>
          <p:nvPr/>
        </p:nvSpPr>
        <p:spPr bwMode="auto">
          <a:xfrm>
            <a:off x="6477000" y="1508125"/>
            <a:ext cx="865188" cy="396875"/>
          </a:xfrm>
          <a:prstGeom prst="rect">
            <a:avLst/>
          </a:prstGeom>
          <a:noFill/>
          <a:ln w="9525">
            <a:noFill/>
            <a:miter lim="800000"/>
            <a:headEnd/>
            <a:tailEnd/>
          </a:ln>
        </p:spPr>
        <p:txBody>
          <a:bodyPr wrap="none">
            <a:spAutoFit/>
          </a:bodyPr>
          <a:lstStyle/>
          <a:p>
            <a:pPr eaLnBrk="0" hangingPunct="0"/>
            <a:r>
              <a:rPr lang="en-US" sz="1000"/>
              <a:t>The </a:t>
            </a:r>
          </a:p>
          <a:p>
            <a:pPr eaLnBrk="0" hangingPunct="0"/>
            <a:r>
              <a:rPr lang="en-US" sz="1000"/>
              <a:t>Netherlands</a:t>
            </a:r>
          </a:p>
        </p:txBody>
      </p:sp>
      <p:sp>
        <p:nvSpPr>
          <p:cNvPr id="11319" name="Text Box 64"/>
          <p:cNvSpPr txBox="1">
            <a:spLocks noChangeArrowheads="1"/>
          </p:cNvSpPr>
          <p:nvPr/>
        </p:nvSpPr>
        <p:spPr bwMode="auto">
          <a:xfrm>
            <a:off x="8420100" y="1524000"/>
            <a:ext cx="571500" cy="244475"/>
          </a:xfrm>
          <a:prstGeom prst="rect">
            <a:avLst/>
          </a:prstGeom>
          <a:noFill/>
          <a:ln w="9525">
            <a:noFill/>
            <a:miter lim="800000"/>
            <a:headEnd/>
            <a:tailEnd/>
          </a:ln>
        </p:spPr>
        <p:txBody>
          <a:bodyPr>
            <a:spAutoFit/>
          </a:bodyPr>
          <a:lstStyle/>
          <a:p>
            <a:pPr eaLnBrk="0" hangingPunct="0"/>
            <a:r>
              <a:rPr lang="en-US" sz="1000"/>
              <a:t>Turkey</a:t>
            </a:r>
          </a:p>
        </p:txBody>
      </p:sp>
      <p:sp>
        <p:nvSpPr>
          <p:cNvPr id="11320" name="Text Box 65"/>
          <p:cNvSpPr txBox="1">
            <a:spLocks noChangeArrowheads="1"/>
          </p:cNvSpPr>
          <p:nvPr/>
        </p:nvSpPr>
        <p:spPr bwMode="auto">
          <a:xfrm>
            <a:off x="8442325" y="2209800"/>
            <a:ext cx="1082675" cy="396875"/>
          </a:xfrm>
          <a:prstGeom prst="rect">
            <a:avLst/>
          </a:prstGeom>
          <a:noFill/>
          <a:ln w="9525">
            <a:noFill/>
            <a:miter lim="800000"/>
            <a:headEnd/>
            <a:tailEnd/>
          </a:ln>
        </p:spPr>
        <p:txBody>
          <a:bodyPr>
            <a:spAutoFit/>
          </a:bodyPr>
          <a:lstStyle/>
          <a:p>
            <a:pPr eaLnBrk="0" hangingPunct="0"/>
            <a:r>
              <a:rPr lang="en-US" sz="1000"/>
              <a:t>United </a:t>
            </a:r>
          </a:p>
          <a:p>
            <a:pPr eaLnBrk="0" hangingPunct="0"/>
            <a:r>
              <a:rPr lang="en-US" sz="1000"/>
              <a:t>Kingdom</a:t>
            </a:r>
          </a:p>
        </p:txBody>
      </p:sp>
      <p:sp>
        <p:nvSpPr>
          <p:cNvPr id="11321" name="Text Box 66"/>
          <p:cNvSpPr txBox="1">
            <a:spLocks noChangeArrowheads="1"/>
          </p:cNvSpPr>
          <p:nvPr/>
        </p:nvSpPr>
        <p:spPr bwMode="auto">
          <a:xfrm>
            <a:off x="8407400" y="2971800"/>
            <a:ext cx="584200" cy="396875"/>
          </a:xfrm>
          <a:prstGeom prst="rect">
            <a:avLst/>
          </a:prstGeom>
          <a:noFill/>
          <a:ln w="9525">
            <a:noFill/>
            <a:miter lim="800000"/>
            <a:headEnd/>
            <a:tailEnd/>
          </a:ln>
        </p:spPr>
        <p:txBody>
          <a:bodyPr wrap="none">
            <a:spAutoFit/>
          </a:bodyPr>
          <a:lstStyle/>
          <a:p>
            <a:pPr eaLnBrk="0" hangingPunct="0"/>
            <a:r>
              <a:rPr lang="en-US" sz="1000"/>
              <a:t>United </a:t>
            </a:r>
          </a:p>
          <a:p>
            <a:pPr eaLnBrk="0" hangingPunct="0"/>
            <a:r>
              <a:rPr lang="en-US" sz="1000"/>
              <a:t>States</a:t>
            </a:r>
          </a:p>
        </p:txBody>
      </p:sp>
      <p:sp>
        <p:nvSpPr>
          <p:cNvPr id="11322" name="Text Box 67"/>
          <p:cNvSpPr txBox="1">
            <a:spLocks noChangeArrowheads="1"/>
          </p:cNvSpPr>
          <p:nvPr/>
        </p:nvSpPr>
        <p:spPr bwMode="auto">
          <a:xfrm>
            <a:off x="8405813" y="3810000"/>
            <a:ext cx="661987" cy="244475"/>
          </a:xfrm>
          <a:prstGeom prst="rect">
            <a:avLst/>
          </a:prstGeom>
          <a:noFill/>
          <a:ln w="9525">
            <a:noFill/>
            <a:miter lim="800000"/>
            <a:headEnd/>
            <a:tailEnd/>
          </a:ln>
        </p:spPr>
        <p:txBody>
          <a:bodyPr wrap="none">
            <a:spAutoFit/>
          </a:bodyPr>
          <a:lstStyle/>
          <a:p>
            <a:pPr eaLnBrk="0" hangingPunct="0"/>
            <a:r>
              <a:rPr lang="en-US" sz="1000"/>
              <a:t>Uruguay</a:t>
            </a:r>
          </a:p>
        </p:txBody>
      </p:sp>
      <p:pic>
        <p:nvPicPr>
          <p:cNvPr id="11323" name="Picture 68" descr="CANADA"/>
          <p:cNvPicPr>
            <a:picLocks noChangeAspect="1" noChangeArrowheads="1"/>
          </p:cNvPicPr>
          <p:nvPr/>
        </p:nvPicPr>
        <p:blipFill>
          <a:blip r:embed="rId37" cstate="print"/>
          <a:srcRect l="6667" r="6667"/>
          <a:stretch>
            <a:fillRect/>
          </a:stretch>
        </p:blipFill>
        <p:spPr bwMode="auto">
          <a:xfrm>
            <a:off x="152400" y="3282950"/>
            <a:ext cx="914400" cy="527050"/>
          </a:xfrm>
          <a:prstGeom prst="rect">
            <a:avLst/>
          </a:prstGeom>
          <a:noFill/>
          <a:ln w="3175">
            <a:solidFill>
              <a:srgbClr val="000000"/>
            </a:solidFill>
            <a:miter lim="800000"/>
            <a:headEnd/>
            <a:tailEnd/>
          </a:ln>
        </p:spPr>
      </p:pic>
      <p:pic>
        <p:nvPicPr>
          <p:cNvPr id="11324" name="Picture 69" descr="CHINA"/>
          <p:cNvPicPr>
            <a:picLocks noChangeAspect="1" noChangeArrowheads="1"/>
          </p:cNvPicPr>
          <p:nvPr/>
        </p:nvPicPr>
        <p:blipFill>
          <a:blip r:embed="rId38" cstate="print"/>
          <a:srcRect/>
          <a:stretch>
            <a:fillRect/>
          </a:stretch>
        </p:blipFill>
        <p:spPr bwMode="auto">
          <a:xfrm>
            <a:off x="152400" y="4724400"/>
            <a:ext cx="914400" cy="577850"/>
          </a:xfrm>
          <a:prstGeom prst="rect">
            <a:avLst/>
          </a:prstGeom>
          <a:noFill/>
          <a:ln w="3175">
            <a:solidFill>
              <a:srgbClr val="000000"/>
            </a:solidFill>
            <a:miter lim="800000"/>
            <a:headEnd/>
            <a:tailEnd/>
          </a:ln>
        </p:spPr>
      </p:pic>
      <p:pic>
        <p:nvPicPr>
          <p:cNvPr id="11325" name="Picture 71" descr="SouthKorea"/>
          <p:cNvPicPr>
            <a:picLocks noChangeAspect="1" noChangeArrowheads="1"/>
          </p:cNvPicPr>
          <p:nvPr/>
        </p:nvPicPr>
        <p:blipFill>
          <a:blip r:embed="rId39" cstate="print"/>
          <a:srcRect t="9525" b="4762"/>
          <a:stretch>
            <a:fillRect/>
          </a:stretch>
        </p:blipFill>
        <p:spPr bwMode="auto">
          <a:xfrm>
            <a:off x="3581400" y="1371600"/>
            <a:ext cx="990600" cy="636588"/>
          </a:xfrm>
          <a:prstGeom prst="rect">
            <a:avLst/>
          </a:prstGeom>
          <a:noFill/>
          <a:ln w="3175">
            <a:solidFill>
              <a:srgbClr val="000000"/>
            </a:solidFill>
            <a:miter lim="800000"/>
            <a:headEnd/>
            <a:tailEnd/>
          </a:ln>
        </p:spPr>
      </p:pic>
      <p:pic>
        <p:nvPicPr>
          <p:cNvPr id="11326" name="Picture 72" descr="UK1"/>
          <p:cNvPicPr>
            <a:picLocks noChangeAspect="1" noChangeArrowheads="1"/>
          </p:cNvPicPr>
          <p:nvPr/>
        </p:nvPicPr>
        <p:blipFill>
          <a:blip r:embed="rId40" cstate="print"/>
          <a:srcRect l="5263" t="4967" r="10526"/>
          <a:stretch>
            <a:fillRect/>
          </a:stretch>
        </p:blipFill>
        <p:spPr bwMode="auto">
          <a:xfrm>
            <a:off x="7391400" y="2133600"/>
            <a:ext cx="990600" cy="542925"/>
          </a:xfrm>
          <a:prstGeom prst="rect">
            <a:avLst/>
          </a:prstGeom>
          <a:noFill/>
          <a:ln w="3175">
            <a:solidFill>
              <a:srgbClr val="000000"/>
            </a:solidFill>
            <a:miter lim="800000"/>
            <a:headEnd/>
            <a:tailEnd/>
          </a:ln>
        </p:spPr>
      </p:pic>
      <p:pic>
        <p:nvPicPr>
          <p:cNvPr id="11327" name="Picture 73" descr="JAPAN"/>
          <p:cNvPicPr>
            <a:picLocks noChangeAspect="1" noChangeArrowheads="1"/>
          </p:cNvPicPr>
          <p:nvPr/>
        </p:nvPicPr>
        <p:blipFill>
          <a:blip r:embed="rId41" cstate="print"/>
          <a:srcRect/>
          <a:stretch>
            <a:fillRect/>
          </a:stretch>
        </p:blipFill>
        <p:spPr bwMode="auto">
          <a:xfrm>
            <a:off x="3581400" y="609600"/>
            <a:ext cx="990600" cy="614363"/>
          </a:xfrm>
          <a:prstGeom prst="rect">
            <a:avLst/>
          </a:prstGeom>
          <a:noFill/>
          <a:ln w="3175">
            <a:solidFill>
              <a:srgbClr val="000000"/>
            </a:solidFill>
            <a:miter lim="800000"/>
            <a:headEnd/>
            <a:tailEnd/>
          </a:ln>
        </p:spPr>
      </p:pic>
      <p:pic>
        <p:nvPicPr>
          <p:cNvPr id="11328" name="Picture 75" descr="CHILE"/>
          <p:cNvPicPr>
            <a:picLocks noChangeAspect="1" noChangeArrowheads="1"/>
          </p:cNvPicPr>
          <p:nvPr/>
        </p:nvPicPr>
        <p:blipFill>
          <a:blip r:embed="rId42" cstate="print"/>
          <a:srcRect/>
          <a:stretch>
            <a:fillRect/>
          </a:stretch>
        </p:blipFill>
        <p:spPr bwMode="auto">
          <a:xfrm>
            <a:off x="152400" y="3959225"/>
            <a:ext cx="914400" cy="612775"/>
          </a:xfrm>
          <a:prstGeom prst="rect">
            <a:avLst/>
          </a:prstGeom>
          <a:noFill/>
          <a:ln w="3175">
            <a:solidFill>
              <a:srgbClr val="000000"/>
            </a:solidFill>
            <a:miter lim="800000"/>
            <a:headEnd/>
            <a:tailEnd/>
          </a:ln>
        </p:spPr>
      </p:pic>
      <p:sp>
        <p:nvSpPr>
          <p:cNvPr id="11329" name="Text Box 41"/>
          <p:cNvSpPr txBox="1">
            <a:spLocks noChangeArrowheads="1"/>
          </p:cNvSpPr>
          <p:nvPr/>
        </p:nvSpPr>
        <p:spPr bwMode="auto">
          <a:xfrm>
            <a:off x="1066800" y="4175125"/>
            <a:ext cx="473075" cy="396875"/>
          </a:xfrm>
          <a:prstGeom prst="rect">
            <a:avLst/>
          </a:prstGeom>
          <a:noFill/>
          <a:ln w="9525">
            <a:noFill/>
            <a:miter lim="800000"/>
            <a:headEnd/>
            <a:tailEnd/>
          </a:ln>
        </p:spPr>
        <p:txBody>
          <a:bodyPr>
            <a:spAutoFit/>
          </a:bodyPr>
          <a:lstStyle/>
          <a:p>
            <a:pPr eaLnBrk="0" hangingPunct="0"/>
            <a:r>
              <a:rPr lang="en-US" sz="1000"/>
              <a:t>Chile</a:t>
            </a:r>
          </a:p>
          <a:p>
            <a:pPr eaLnBrk="0" hangingPunct="0"/>
            <a:endParaRPr lang="en-US" sz="1000"/>
          </a:p>
        </p:txBody>
      </p:sp>
      <p:pic>
        <p:nvPicPr>
          <p:cNvPr id="11330" name="Picture 77" descr="Hong Kong"/>
          <p:cNvPicPr>
            <a:picLocks noChangeAspect="1" noChangeArrowheads="1"/>
          </p:cNvPicPr>
          <p:nvPr/>
        </p:nvPicPr>
        <p:blipFill>
          <a:blip r:embed="rId43" cstate="print"/>
          <a:srcRect/>
          <a:stretch>
            <a:fillRect/>
          </a:stretch>
        </p:blipFill>
        <p:spPr bwMode="auto">
          <a:xfrm>
            <a:off x="1828800" y="4724400"/>
            <a:ext cx="914400" cy="608013"/>
          </a:xfrm>
          <a:prstGeom prst="rect">
            <a:avLst/>
          </a:prstGeom>
          <a:noFill/>
          <a:ln w="3175">
            <a:solidFill>
              <a:srgbClr val="000000"/>
            </a:solidFill>
            <a:miter lim="800000"/>
            <a:headEnd/>
            <a:tailEnd/>
          </a:ln>
        </p:spPr>
      </p:pic>
      <p:sp>
        <p:nvSpPr>
          <p:cNvPr id="11331" name="Text Box 41"/>
          <p:cNvSpPr txBox="1">
            <a:spLocks noChangeArrowheads="1"/>
          </p:cNvSpPr>
          <p:nvPr/>
        </p:nvSpPr>
        <p:spPr bwMode="auto">
          <a:xfrm>
            <a:off x="2743200" y="4937125"/>
            <a:ext cx="814388" cy="244475"/>
          </a:xfrm>
          <a:prstGeom prst="rect">
            <a:avLst/>
          </a:prstGeom>
          <a:noFill/>
          <a:ln w="9525">
            <a:noFill/>
            <a:miter lim="800000"/>
            <a:headEnd/>
            <a:tailEnd/>
          </a:ln>
        </p:spPr>
        <p:txBody>
          <a:bodyPr wrap="none">
            <a:spAutoFit/>
          </a:bodyPr>
          <a:lstStyle/>
          <a:p>
            <a:pPr eaLnBrk="0" hangingPunct="0"/>
            <a:r>
              <a:rPr lang="en-US" sz="1000"/>
              <a:t>Hong Kong</a:t>
            </a:r>
          </a:p>
        </p:txBody>
      </p:sp>
      <p:sp>
        <p:nvSpPr>
          <p:cNvPr id="11332" name="Text Box 41"/>
          <p:cNvSpPr txBox="1">
            <a:spLocks noChangeArrowheads="1"/>
          </p:cNvSpPr>
          <p:nvPr/>
        </p:nvSpPr>
        <p:spPr bwMode="auto">
          <a:xfrm>
            <a:off x="2743200" y="5715000"/>
            <a:ext cx="814388" cy="244475"/>
          </a:xfrm>
          <a:prstGeom prst="rect">
            <a:avLst/>
          </a:prstGeom>
          <a:noFill/>
          <a:ln w="9525">
            <a:noFill/>
            <a:miter lim="800000"/>
            <a:headEnd/>
            <a:tailEnd/>
          </a:ln>
        </p:spPr>
        <p:txBody>
          <a:bodyPr>
            <a:spAutoFit/>
          </a:bodyPr>
          <a:lstStyle/>
          <a:p>
            <a:pPr eaLnBrk="0" hangingPunct="0"/>
            <a:r>
              <a:rPr lang="en-US" sz="1000"/>
              <a:t>India</a:t>
            </a:r>
          </a:p>
        </p:txBody>
      </p:sp>
      <p:pic>
        <p:nvPicPr>
          <p:cNvPr id="11333" name="Picture 80" descr="Luxembourg_flag"/>
          <p:cNvPicPr>
            <a:picLocks noChangeAspect="1" noChangeArrowheads="1"/>
          </p:cNvPicPr>
          <p:nvPr/>
        </p:nvPicPr>
        <p:blipFill>
          <a:blip r:embed="rId44" cstate="print"/>
          <a:srcRect/>
          <a:stretch>
            <a:fillRect/>
          </a:stretch>
        </p:blipFill>
        <p:spPr bwMode="auto">
          <a:xfrm>
            <a:off x="3581400" y="5334000"/>
            <a:ext cx="990600" cy="660400"/>
          </a:xfrm>
          <a:prstGeom prst="rect">
            <a:avLst/>
          </a:prstGeom>
          <a:noFill/>
          <a:ln w="3175">
            <a:solidFill>
              <a:srgbClr val="000000"/>
            </a:solidFill>
            <a:miter lim="800000"/>
            <a:headEnd/>
            <a:tailEnd/>
          </a:ln>
        </p:spPr>
      </p:pic>
      <p:sp>
        <p:nvSpPr>
          <p:cNvPr id="11334" name="Text Box 58"/>
          <p:cNvSpPr txBox="1">
            <a:spLocks noChangeArrowheads="1"/>
          </p:cNvSpPr>
          <p:nvPr/>
        </p:nvSpPr>
        <p:spPr bwMode="auto">
          <a:xfrm>
            <a:off x="4572000" y="5562600"/>
            <a:ext cx="885825" cy="244475"/>
          </a:xfrm>
          <a:prstGeom prst="rect">
            <a:avLst/>
          </a:prstGeom>
          <a:noFill/>
          <a:ln w="9525">
            <a:noFill/>
            <a:miter lim="800000"/>
            <a:headEnd/>
            <a:tailEnd/>
          </a:ln>
        </p:spPr>
        <p:txBody>
          <a:bodyPr wrap="none">
            <a:spAutoFit/>
          </a:bodyPr>
          <a:lstStyle/>
          <a:p>
            <a:pPr eaLnBrk="0" hangingPunct="0"/>
            <a:r>
              <a:rPr lang="en-US" sz="1000"/>
              <a:t>Luxembourg</a:t>
            </a:r>
          </a:p>
        </p:txBody>
      </p:sp>
      <p:pic>
        <p:nvPicPr>
          <p:cNvPr id="11335" name="Picture 82" descr="Russia"/>
          <p:cNvPicPr>
            <a:picLocks noChangeAspect="1" noChangeArrowheads="1"/>
          </p:cNvPicPr>
          <p:nvPr/>
        </p:nvPicPr>
        <p:blipFill>
          <a:blip r:embed="rId45" cstate="print"/>
          <a:srcRect/>
          <a:stretch>
            <a:fillRect/>
          </a:stretch>
        </p:blipFill>
        <p:spPr bwMode="auto">
          <a:xfrm>
            <a:off x="5486400" y="2916238"/>
            <a:ext cx="987425" cy="741362"/>
          </a:xfrm>
          <a:prstGeom prst="rect">
            <a:avLst/>
          </a:prstGeom>
          <a:noFill/>
          <a:ln w="3175">
            <a:solidFill>
              <a:srgbClr val="000000"/>
            </a:solidFill>
            <a:miter lim="800000"/>
            <a:headEnd/>
            <a:tailEnd/>
          </a:ln>
        </p:spPr>
      </p:pic>
      <p:sp>
        <p:nvSpPr>
          <p:cNvPr id="11336" name="Text Box 58"/>
          <p:cNvSpPr txBox="1">
            <a:spLocks noChangeArrowheads="1"/>
          </p:cNvSpPr>
          <p:nvPr/>
        </p:nvSpPr>
        <p:spPr bwMode="auto">
          <a:xfrm>
            <a:off x="6477000" y="3962400"/>
            <a:ext cx="758825" cy="244475"/>
          </a:xfrm>
          <a:prstGeom prst="rect">
            <a:avLst/>
          </a:prstGeom>
          <a:noFill/>
          <a:ln w="9525">
            <a:noFill/>
            <a:miter lim="800000"/>
            <a:headEnd/>
            <a:tailEnd/>
          </a:ln>
        </p:spPr>
        <p:txBody>
          <a:bodyPr wrap="none">
            <a:spAutoFit/>
          </a:bodyPr>
          <a:lstStyle/>
          <a:p>
            <a:pPr eaLnBrk="0" hangingPunct="0"/>
            <a:r>
              <a:rPr lang="en-US" sz="1000"/>
              <a:t>Singapore</a:t>
            </a:r>
          </a:p>
        </p:txBody>
      </p:sp>
      <p:pic>
        <p:nvPicPr>
          <p:cNvPr id="11337" name="Picture 85" descr="Singapore_vector_file"/>
          <p:cNvPicPr>
            <a:picLocks noChangeAspect="1" noChangeArrowheads="1"/>
          </p:cNvPicPr>
          <p:nvPr/>
        </p:nvPicPr>
        <p:blipFill>
          <a:blip r:embed="rId46" cstate="print"/>
          <a:srcRect/>
          <a:stretch>
            <a:fillRect/>
          </a:stretch>
        </p:blipFill>
        <p:spPr bwMode="auto">
          <a:xfrm>
            <a:off x="5486400" y="3754438"/>
            <a:ext cx="990600" cy="665162"/>
          </a:xfrm>
          <a:prstGeom prst="rect">
            <a:avLst/>
          </a:prstGeom>
          <a:noFill/>
          <a:ln w="3175">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val 2"/>
          <p:cNvSpPr>
            <a:spLocks noChangeArrowheads="1"/>
          </p:cNvSpPr>
          <p:nvPr/>
        </p:nvSpPr>
        <p:spPr bwMode="auto">
          <a:xfrm>
            <a:off x="1447800" y="2278063"/>
            <a:ext cx="6059488" cy="3381375"/>
          </a:xfrm>
          <a:prstGeom prst="ellipse">
            <a:avLst/>
          </a:prstGeom>
          <a:gradFill rotWithShape="0">
            <a:gsLst>
              <a:gs pos="0">
                <a:srgbClr val="FFFFFF"/>
              </a:gs>
              <a:gs pos="100000">
                <a:srgbClr val="99CCFF"/>
              </a:gs>
            </a:gsLst>
            <a:path path="shape">
              <a:fillToRect l="50000" t="50000" r="50000" b="50000"/>
            </a:path>
          </a:gradFill>
          <a:ln w="28575">
            <a:solidFill>
              <a:srgbClr val="003399"/>
            </a:solidFill>
            <a:round/>
            <a:headEnd/>
            <a:tailEnd type="none" w="lg" len="lg"/>
          </a:ln>
        </p:spPr>
        <p:txBody>
          <a:bodyPr wrap="none" lIns="0" tIns="0" rIns="0" bIns="0" anchor="ctr"/>
          <a:lstStyle/>
          <a:p>
            <a:pPr algn="ctr" eaLnBrk="0" hangingPunct="0">
              <a:lnSpc>
                <a:spcPct val="90000"/>
              </a:lnSpc>
              <a:spcBef>
                <a:spcPct val="50000"/>
              </a:spcBef>
            </a:pPr>
            <a:endParaRPr lang="en-US" sz="2400" b="1"/>
          </a:p>
        </p:txBody>
      </p:sp>
      <p:sp>
        <p:nvSpPr>
          <p:cNvPr id="13314" name="Rectangle 3"/>
          <p:cNvSpPr>
            <a:spLocks noGrp="1" noChangeArrowheads="1"/>
          </p:cNvSpPr>
          <p:nvPr>
            <p:ph type="title"/>
          </p:nvPr>
        </p:nvSpPr>
        <p:spPr>
          <a:xfrm>
            <a:off x="231775" y="471488"/>
            <a:ext cx="8547100" cy="684212"/>
          </a:xfrm>
        </p:spPr>
        <p:txBody>
          <a:bodyPr/>
          <a:lstStyle/>
          <a:p>
            <a:pPr algn="ctr" eaLnBrk="1" hangingPunct="1"/>
            <a:r>
              <a:rPr lang="en-GB" sz="3200" smtClean="0">
                <a:ea typeface="ＭＳ Ｐゴシック" pitchFamily="34" charset="-128"/>
              </a:rPr>
              <a:t>HL7 Standards support a variety of healthcare activities </a:t>
            </a:r>
            <a:endParaRPr lang="en-US" sz="3200" smtClean="0">
              <a:ea typeface="ＭＳ Ｐゴシック" pitchFamily="34" charset="-128"/>
            </a:endParaRPr>
          </a:p>
        </p:txBody>
      </p:sp>
      <p:sp>
        <p:nvSpPr>
          <p:cNvPr id="60420" name="Oval 4"/>
          <p:cNvSpPr>
            <a:spLocks noChangeArrowheads="1"/>
          </p:cNvSpPr>
          <p:nvPr/>
        </p:nvSpPr>
        <p:spPr bwMode="auto">
          <a:xfrm>
            <a:off x="655638" y="1778000"/>
            <a:ext cx="2239962" cy="1185863"/>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endParaRPr lang="en-US" sz="1400" b="1" dirty="0">
              <a:latin typeface="Arial" charset="0"/>
              <a:ea typeface="+mn-ea"/>
            </a:endParaRPr>
          </a:p>
          <a:p>
            <a:pPr algn="ctr" eaLnBrk="0" hangingPunct="0">
              <a:defRPr/>
            </a:pPr>
            <a:r>
              <a:rPr lang="en-US" sz="1400" b="1" dirty="0">
                <a:latin typeface="Arial" charset="0"/>
                <a:ea typeface="+mn-ea"/>
              </a:rPr>
              <a:t>Patient Administration</a:t>
            </a:r>
          </a:p>
          <a:p>
            <a:pPr algn="ctr" eaLnBrk="0" hangingPunct="0">
              <a:defRPr/>
            </a:pPr>
            <a:r>
              <a:rPr lang="en-US" sz="1400" b="1" dirty="0">
                <a:latin typeface="Arial" charset="0"/>
                <a:ea typeface="+mn-ea"/>
              </a:rPr>
              <a:t> and Demographics</a:t>
            </a:r>
          </a:p>
          <a:p>
            <a:pPr algn="ctr" eaLnBrk="0" hangingPunct="0">
              <a:lnSpc>
                <a:spcPct val="90000"/>
              </a:lnSpc>
              <a:spcBef>
                <a:spcPct val="50000"/>
              </a:spcBef>
              <a:defRPr/>
            </a:pPr>
            <a:endParaRPr lang="en-US" sz="1400" dirty="0">
              <a:latin typeface="Arial" charset="0"/>
              <a:ea typeface="+mn-ea"/>
              <a:cs typeface="Arial" charset="0"/>
            </a:endParaRPr>
          </a:p>
        </p:txBody>
      </p:sp>
      <p:sp>
        <p:nvSpPr>
          <p:cNvPr id="60421" name="Oval 5"/>
          <p:cNvSpPr>
            <a:spLocks noChangeArrowheads="1"/>
          </p:cNvSpPr>
          <p:nvPr/>
        </p:nvSpPr>
        <p:spPr bwMode="auto">
          <a:xfrm>
            <a:off x="3124200" y="1201738"/>
            <a:ext cx="2438400" cy="1381125"/>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r>
              <a:rPr lang="en-US" sz="1400" b="1" dirty="0">
                <a:latin typeface="Arial" charset="0"/>
                <a:ea typeface="+mn-ea"/>
              </a:rPr>
              <a:t>Orders and Results for </a:t>
            </a:r>
          </a:p>
          <a:p>
            <a:pPr algn="ctr" eaLnBrk="0" hangingPunct="0">
              <a:defRPr/>
            </a:pPr>
            <a:r>
              <a:rPr lang="en-US" sz="1400" b="1" dirty="0">
                <a:latin typeface="Arial" charset="0"/>
                <a:ea typeface="+mn-ea"/>
              </a:rPr>
              <a:t>Clinical Lab/Pathology, </a:t>
            </a:r>
          </a:p>
          <a:p>
            <a:pPr algn="ctr" eaLnBrk="0" hangingPunct="0">
              <a:defRPr/>
            </a:pPr>
            <a:r>
              <a:rPr lang="en-US" sz="1400" b="1" dirty="0">
                <a:latin typeface="Arial" charset="0"/>
                <a:ea typeface="+mn-ea"/>
              </a:rPr>
              <a:t>Imaging (radiology,</a:t>
            </a:r>
          </a:p>
          <a:p>
            <a:pPr algn="ctr" eaLnBrk="0" hangingPunct="0">
              <a:defRPr/>
            </a:pPr>
            <a:r>
              <a:rPr lang="en-US" sz="1400" b="1" dirty="0">
                <a:latin typeface="Arial" charset="0"/>
                <a:ea typeface="+mn-ea"/>
              </a:rPr>
              <a:t> ultrasound, etc.)</a:t>
            </a:r>
          </a:p>
        </p:txBody>
      </p:sp>
      <p:sp>
        <p:nvSpPr>
          <p:cNvPr id="60422" name="Oval 6"/>
          <p:cNvSpPr>
            <a:spLocks noChangeArrowheads="1"/>
          </p:cNvSpPr>
          <p:nvPr/>
        </p:nvSpPr>
        <p:spPr bwMode="auto">
          <a:xfrm>
            <a:off x="5867400" y="1562100"/>
            <a:ext cx="2074863" cy="1477963"/>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r>
              <a:rPr lang="en-US" sz="1400" b="1">
                <a:latin typeface="Arial" charset="0"/>
                <a:ea typeface="+mn-ea"/>
              </a:rPr>
              <a:t>Signs and Symptoms, </a:t>
            </a:r>
          </a:p>
          <a:p>
            <a:pPr algn="ctr" eaLnBrk="0" hangingPunct="0">
              <a:defRPr/>
            </a:pPr>
            <a:r>
              <a:rPr lang="en-US" sz="1400" b="1">
                <a:latin typeface="Arial" charset="0"/>
                <a:ea typeface="+mn-ea"/>
              </a:rPr>
              <a:t>Diagnosis</a:t>
            </a:r>
          </a:p>
          <a:p>
            <a:pPr algn="ctr" eaLnBrk="0" hangingPunct="0">
              <a:defRPr/>
            </a:pPr>
            <a:r>
              <a:rPr lang="en-US" sz="1400" b="1">
                <a:latin typeface="Arial" charset="0"/>
                <a:ea typeface="+mn-ea"/>
              </a:rPr>
              <a:t>and Treatments</a:t>
            </a:r>
          </a:p>
        </p:txBody>
      </p:sp>
      <p:sp>
        <p:nvSpPr>
          <p:cNvPr id="60423" name="Oval 7"/>
          <p:cNvSpPr>
            <a:spLocks noChangeArrowheads="1"/>
          </p:cNvSpPr>
          <p:nvPr/>
        </p:nvSpPr>
        <p:spPr bwMode="auto">
          <a:xfrm>
            <a:off x="6705600" y="3362325"/>
            <a:ext cx="2209800" cy="1127125"/>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endParaRPr lang="en-US" sz="1400" b="1" dirty="0">
              <a:latin typeface="Arial" charset="0"/>
              <a:ea typeface="+mn-ea"/>
            </a:endParaRPr>
          </a:p>
          <a:p>
            <a:pPr algn="ctr" eaLnBrk="0" hangingPunct="0">
              <a:defRPr/>
            </a:pPr>
            <a:r>
              <a:rPr lang="en-US" sz="1400" b="1" dirty="0">
                <a:latin typeface="Arial" charset="0"/>
                <a:ea typeface="+mn-ea"/>
              </a:rPr>
              <a:t>Pharmacy prescriptions,</a:t>
            </a:r>
          </a:p>
          <a:p>
            <a:pPr algn="ctr" eaLnBrk="0" hangingPunct="0">
              <a:defRPr/>
            </a:pPr>
            <a:r>
              <a:rPr lang="en-US" sz="1400" b="1" dirty="0">
                <a:latin typeface="Arial" charset="0"/>
                <a:ea typeface="+mn-ea"/>
              </a:rPr>
              <a:t> dispensing  and</a:t>
            </a:r>
          </a:p>
          <a:p>
            <a:pPr algn="ctr" eaLnBrk="0" hangingPunct="0">
              <a:defRPr/>
            </a:pPr>
            <a:r>
              <a:rPr lang="en-US" sz="1400" b="1" dirty="0">
                <a:latin typeface="Arial" charset="0"/>
                <a:ea typeface="+mn-ea"/>
              </a:rPr>
              <a:t> administration</a:t>
            </a:r>
          </a:p>
        </p:txBody>
      </p:sp>
      <p:sp>
        <p:nvSpPr>
          <p:cNvPr id="60424" name="Oval 8"/>
          <p:cNvSpPr>
            <a:spLocks noChangeArrowheads="1"/>
          </p:cNvSpPr>
          <p:nvPr/>
        </p:nvSpPr>
        <p:spPr bwMode="auto">
          <a:xfrm>
            <a:off x="5562600" y="4792663"/>
            <a:ext cx="2514600" cy="1447800"/>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r>
              <a:rPr lang="en-US" sz="1400" b="1" dirty="0">
                <a:latin typeface="Arial" charset="0"/>
                <a:ea typeface="+mn-ea"/>
              </a:rPr>
              <a:t>Patient Care messages,</a:t>
            </a:r>
          </a:p>
          <a:p>
            <a:pPr algn="ctr" eaLnBrk="0" hangingPunct="0">
              <a:defRPr/>
            </a:pPr>
            <a:r>
              <a:rPr lang="en-US" sz="1400" b="1" dirty="0">
                <a:latin typeface="Arial" charset="0"/>
                <a:ea typeface="+mn-ea"/>
              </a:rPr>
              <a:t>Clinical Documents</a:t>
            </a:r>
          </a:p>
          <a:p>
            <a:pPr algn="ctr" eaLnBrk="0" hangingPunct="0">
              <a:defRPr/>
            </a:pPr>
            <a:r>
              <a:rPr lang="en-US" sz="1400" b="1" dirty="0">
                <a:latin typeface="Arial" charset="0"/>
                <a:ea typeface="+mn-ea"/>
              </a:rPr>
              <a:t> (referrals, H&amp;P,</a:t>
            </a:r>
          </a:p>
          <a:p>
            <a:pPr algn="ctr" eaLnBrk="0" hangingPunct="0">
              <a:defRPr/>
            </a:pPr>
            <a:r>
              <a:rPr lang="en-US" sz="1400" b="1" dirty="0">
                <a:latin typeface="Arial" charset="0"/>
                <a:ea typeface="+mn-ea"/>
              </a:rPr>
              <a:t>Summary record, etc.)</a:t>
            </a:r>
          </a:p>
        </p:txBody>
      </p:sp>
      <p:sp>
        <p:nvSpPr>
          <p:cNvPr id="60425" name="Oval 9"/>
          <p:cNvSpPr>
            <a:spLocks noChangeArrowheads="1"/>
          </p:cNvSpPr>
          <p:nvPr/>
        </p:nvSpPr>
        <p:spPr bwMode="auto">
          <a:xfrm>
            <a:off x="3429000" y="5478463"/>
            <a:ext cx="1752600" cy="1127125"/>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r>
              <a:rPr lang="en-US" sz="1400" b="1" dirty="0">
                <a:latin typeface="Arial" charset="0"/>
                <a:ea typeface="+mn-ea"/>
              </a:rPr>
              <a:t>Claims and </a:t>
            </a:r>
          </a:p>
          <a:p>
            <a:pPr algn="ctr" eaLnBrk="0" hangingPunct="0">
              <a:defRPr/>
            </a:pPr>
            <a:r>
              <a:rPr lang="en-US" sz="1400" b="1" dirty="0">
                <a:latin typeface="Arial" charset="0"/>
                <a:ea typeface="+mn-ea"/>
              </a:rPr>
              <a:t>Reimbursements</a:t>
            </a:r>
          </a:p>
        </p:txBody>
      </p:sp>
      <p:sp>
        <p:nvSpPr>
          <p:cNvPr id="60426" name="Oval 10"/>
          <p:cNvSpPr>
            <a:spLocks noChangeArrowheads="1"/>
          </p:cNvSpPr>
          <p:nvPr/>
        </p:nvSpPr>
        <p:spPr bwMode="auto">
          <a:xfrm>
            <a:off x="1295400" y="5097463"/>
            <a:ext cx="1636713" cy="1192212"/>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endParaRPr lang="en-US" sz="1400" b="1" dirty="0">
              <a:latin typeface="Arial" charset="0"/>
              <a:ea typeface="+mn-ea"/>
            </a:endParaRPr>
          </a:p>
          <a:p>
            <a:pPr algn="ctr" eaLnBrk="0" hangingPunct="0">
              <a:defRPr/>
            </a:pPr>
            <a:r>
              <a:rPr lang="en-US" sz="1400" b="1" dirty="0">
                <a:latin typeface="Arial" charset="0"/>
                <a:ea typeface="+mn-ea"/>
              </a:rPr>
              <a:t>Scheduling</a:t>
            </a:r>
          </a:p>
          <a:p>
            <a:pPr algn="ctr" eaLnBrk="0" hangingPunct="0">
              <a:defRPr/>
            </a:pPr>
            <a:r>
              <a:rPr lang="en-US" sz="1400" b="1" dirty="0">
                <a:latin typeface="Arial" charset="0"/>
                <a:ea typeface="+mn-ea"/>
              </a:rPr>
              <a:t> and managing</a:t>
            </a:r>
          </a:p>
          <a:p>
            <a:pPr algn="ctr" eaLnBrk="0" hangingPunct="0">
              <a:defRPr/>
            </a:pPr>
            <a:r>
              <a:rPr lang="en-US" sz="1400" b="1" dirty="0">
                <a:latin typeface="Arial" charset="0"/>
                <a:ea typeface="+mn-ea"/>
              </a:rPr>
              <a:t> healthcare</a:t>
            </a:r>
          </a:p>
          <a:p>
            <a:pPr algn="ctr" eaLnBrk="0" hangingPunct="0">
              <a:defRPr/>
            </a:pPr>
            <a:r>
              <a:rPr lang="en-US" sz="1400" b="1" dirty="0">
                <a:latin typeface="Arial" charset="0"/>
                <a:ea typeface="+mn-ea"/>
              </a:rPr>
              <a:t>resources</a:t>
            </a:r>
          </a:p>
          <a:p>
            <a:pPr algn="ctr" eaLnBrk="0" hangingPunct="0">
              <a:defRPr/>
            </a:pPr>
            <a:endParaRPr lang="en-US" sz="1400" dirty="0">
              <a:latin typeface="Arial" charset="0"/>
              <a:ea typeface="+mn-ea"/>
              <a:cs typeface="Arial" charset="0"/>
            </a:endParaRPr>
          </a:p>
        </p:txBody>
      </p:sp>
      <p:sp>
        <p:nvSpPr>
          <p:cNvPr id="60427" name="Oval 11"/>
          <p:cNvSpPr>
            <a:spLocks noChangeArrowheads="1"/>
          </p:cNvSpPr>
          <p:nvPr/>
        </p:nvSpPr>
        <p:spPr bwMode="auto">
          <a:xfrm>
            <a:off x="228600" y="3344863"/>
            <a:ext cx="2590800" cy="1516062"/>
          </a:xfrm>
          <a:prstGeom prst="ellipse">
            <a:avLst/>
          </a:prstGeom>
          <a:solidFill>
            <a:schemeClr val="accent1">
              <a:lumMod val="60000"/>
              <a:lumOff val="40000"/>
            </a:schemeClr>
          </a:solidFill>
          <a:ln w="28575">
            <a:solidFill>
              <a:srgbClr val="003399"/>
            </a:solidFill>
            <a:round/>
            <a:headEnd/>
            <a:tailEnd type="none" w="lg" len="lg"/>
          </a:ln>
          <a:effectLst/>
        </p:spPr>
        <p:txBody>
          <a:bodyPr wrap="none" anchor="ctr"/>
          <a:lstStyle/>
          <a:p>
            <a:pPr algn="ctr" eaLnBrk="0" hangingPunct="0">
              <a:defRPr/>
            </a:pPr>
            <a:r>
              <a:rPr lang="en-US" sz="1400" b="1" dirty="0">
                <a:latin typeface="Arial" charset="0"/>
                <a:ea typeface="+mn-ea"/>
              </a:rPr>
              <a:t>Clinical Research (e.g.</a:t>
            </a:r>
          </a:p>
          <a:p>
            <a:pPr algn="ctr" eaLnBrk="0" hangingPunct="0">
              <a:defRPr/>
            </a:pPr>
            <a:r>
              <a:rPr lang="en-US" sz="1400" b="1" dirty="0">
                <a:latin typeface="Arial" charset="0"/>
                <a:ea typeface="+mn-ea"/>
              </a:rPr>
              <a:t> Genomics) and Public </a:t>
            </a:r>
          </a:p>
          <a:p>
            <a:pPr algn="ctr" eaLnBrk="0" hangingPunct="0">
              <a:defRPr/>
            </a:pPr>
            <a:r>
              <a:rPr lang="en-US" sz="1400" b="1" dirty="0">
                <a:latin typeface="Arial" charset="0"/>
                <a:ea typeface="+mn-ea"/>
              </a:rPr>
              <a:t>Health/Disease Surveillance</a:t>
            </a:r>
          </a:p>
        </p:txBody>
      </p:sp>
      <p:sp>
        <p:nvSpPr>
          <p:cNvPr id="13323" name="Text Box 14"/>
          <p:cNvSpPr txBox="1">
            <a:spLocks noChangeArrowheads="1"/>
          </p:cNvSpPr>
          <p:nvPr/>
        </p:nvSpPr>
        <p:spPr bwMode="auto">
          <a:xfrm>
            <a:off x="3124200" y="3208338"/>
            <a:ext cx="2819400" cy="1508125"/>
          </a:xfrm>
          <a:prstGeom prst="rect">
            <a:avLst/>
          </a:prstGeom>
          <a:noFill/>
          <a:ln w="9525">
            <a:noFill/>
            <a:miter lim="800000"/>
            <a:headEnd/>
            <a:tailEnd/>
          </a:ln>
          <a:effectLst>
            <a:prstShdw prst="shdw17" dist="17961" dir="2700000">
              <a:schemeClr val="bg2">
                <a:alpha val="74997"/>
              </a:schemeClr>
            </a:prstShdw>
          </a:effectLst>
        </p:spPr>
        <p:txBody>
          <a:bodyPr>
            <a:spAutoFit/>
          </a:bodyPr>
          <a:lstStyle/>
          <a:p>
            <a:pPr algn="ctr" eaLnBrk="0" hangingPunct="0">
              <a:spcBef>
                <a:spcPct val="50000"/>
              </a:spcBef>
            </a:pPr>
            <a:r>
              <a:rPr lang="en-GB" sz="2300" b="1" i="1">
                <a:solidFill>
                  <a:schemeClr val="tx2"/>
                </a:solidFill>
              </a:rPr>
              <a:t>Sharing</a:t>
            </a:r>
            <a:r>
              <a:rPr lang="en-GB" sz="2300">
                <a:solidFill>
                  <a:schemeClr val="tx2"/>
                </a:solidFill>
              </a:rPr>
              <a:t> and </a:t>
            </a:r>
            <a:r>
              <a:rPr lang="en-GB" sz="2300" b="1" i="1">
                <a:solidFill>
                  <a:schemeClr val="tx2"/>
                </a:solidFill>
              </a:rPr>
              <a:t>re-use</a:t>
            </a:r>
            <a:r>
              <a:rPr lang="en-GB" sz="2300">
                <a:solidFill>
                  <a:schemeClr val="tx2"/>
                </a:solidFill>
              </a:rPr>
              <a:t> of information from many healthcare domains</a:t>
            </a:r>
            <a:endParaRPr lang="en-US" sz="2300">
              <a:solidFill>
                <a:schemeClr val="tx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val 2"/>
          <p:cNvSpPr>
            <a:spLocks noChangeArrowheads="1"/>
          </p:cNvSpPr>
          <p:nvPr/>
        </p:nvSpPr>
        <p:spPr bwMode="auto">
          <a:xfrm>
            <a:off x="836613" y="1647825"/>
            <a:ext cx="7458075" cy="4295775"/>
          </a:xfrm>
          <a:prstGeom prst="ellipse">
            <a:avLst/>
          </a:prstGeom>
          <a:gradFill rotWithShape="0">
            <a:gsLst>
              <a:gs pos="0">
                <a:srgbClr val="FFFFFF"/>
              </a:gs>
              <a:gs pos="100000">
                <a:srgbClr val="99CCFF"/>
              </a:gs>
            </a:gsLst>
            <a:path path="shape">
              <a:fillToRect l="50000" t="50000" r="50000" b="50000"/>
            </a:path>
          </a:gradFill>
          <a:ln w="28575">
            <a:solidFill>
              <a:srgbClr val="003399"/>
            </a:solidFill>
            <a:round/>
            <a:headEnd/>
            <a:tailEnd type="none" w="lg" len="lg"/>
          </a:ln>
        </p:spPr>
        <p:txBody>
          <a:bodyPr wrap="none" lIns="0" tIns="0" rIns="0" bIns="0" anchor="ctr"/>
          <a:lstStyle/>
          <a:p>
            <a:pPr algn="ctr" eaLnBrk="0" hangingPunct="0">
              <a:lnSpc>
                <a:spcPct val="90000"/>
              </a:lnSpc>
              <a:spcBef>
                <a:spcPct val="50000"/>
              </a:spcBef>
            </a:pPr>
            <a:r>
              <a:rPr lang="en-US" sz="2400" b="1"/>
              <a:t>Benefits of Standards: </a:t>
            </a:r>
          </a:p>
          <a:p>
            <a:pPr algn="ctr" eaLnBrk="0" hangingPunct="0">
              <a:lnSpc>
                <a:spcPct val="90000"/>
              </a:lnSpc>
              <a:spcBef>
                <a:spcPct val="50000"/>
              </a:spcBef>
            </a:pPr>
            <a:r>
              <a:rPr lang="en-US" sz="2000" b="1"/>
              <a:t>increase efficiency,</a:t>
            </a:r>
          </a:p>
          <a:p>
            <a:pPr algn="ctr" eaLnBrk="0" hangingPunct="0">
              <a:lnSpc>
                <a:spcPct val="90000"/>
              </a:lnSpc>
              <a:spcBef>
                <a:spcPct val="50000"/>
              </a:spcBef>
            </a:pPr>
            <a:r>
              <a:rPr lang="en-US" sz="2000" b="1"/>
              <a:t>improve quality, </a:t>
            </a:r>
          </a:p>
          <a:p>
            <a:pPr algn="ctr" eaLnBrk="0" hangingPunct="0">
              <a:lnSpc>
                <a:spcPct val="90000"/>
              </a:lnSpc>
              <a:spcBef>
                <a:spcPct val="50000"/>
              </a:spcBef>
            </a:pPr>
            <a:r>
              <a:rPr lang="en-US" sz="2000" b="1"/>
              <a:t>lower cost, </a:t>
            </a:r>
          </a:p>
          <a:p>
            <a:pPr algn="ctr" eaLnBrk="0" hangingPunct="0">
              <a:lnSpc>
                <a:spcPct val="90000"/>
              </a:lnSpc>
              <a:spcBef>
                <a:spcPct val="50000"/>
              </a:spcBef>
            </a:pPr>
            <a:r>
              <a:rPr lang="en-US" sz="2000" b="1"/>
              <a:t>and reduce risk </a:t>
            </a:r>
          </a:p>
        </p:txBody>
      </p:sp>
      <p:sp>
        <p:nvSpPr>
          <p:cNvPr id="15362" name="Rectangle 3"/>
          <p:cNvSpPr>
            <a:spLocks noGrp="1" noChangeArrowheads="1"/>
          </p:cNvSpPr>
          <p:nvPr>
            <p:ph type="title"/>
          </p:nvPr>
        </p:nvSpPr>
        <p:spPr>
          <a:xfrm>
            <a:off x="228600" y="241300"/>
            <a:ext cx="8686800" cy="684213"/>
          </a:xfrm>
        </p:spPr>
        <p:txBody>
          <a:bodyPr/>
          <a:lstStyle/>
          <a:p>
            <a:pPr algn="ctr" eaLnBrk="1" hangingPunct="1"/>
            <a:r>
              <a:rPr lang="en-GB" sz="2800" smtClean="0">
                <a:ea typeface="ＭＳ Ｐゴシック" pitchFamily="34" charset="-128"/>
              </a:rPr>
              <a:t>Healthcare Standards Improve Patient Care</a:t>
            </a:r>
          </a:p>
        </p:txBody>
      </p:sp>
      <p:sp>
        <p:nvSpPr>
          <p:cNvPr id="15363" name="Oval 4"/>
          <p:cNvSpPr>
            <a:spLocks noChangeArrowheads="1"/>
          </p:cNvSpPr>
          <p:nvPr/>
        </p:nvSpPr>
        <p:spPr bwMode="auto">
          <a:xfrm>
            <a:off x="1535113" y="1374775"/>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spcBef>
                <a:spcPct val="50000"/>
              </a:spcBef>
            </a:pPr>
            <a:r>
              <a:rPr lang="en-GB" sz="1400"/>
              <a:t>Improve</a:t>
            </a:r>
            <a:br>
              <a:rPr lang="en-GB" sz="1400"/>
            </a:br>
            <a:r>
              <a:rPr lang="en-GB" sz="1400"/>
              <a:t>quality of care</a:t>
            </a:r>
            <a:br>
              <a:rPr lang="en-GB" sz="1400"/>
            </a:br>
            <a:endParaRPr lang="en-US" sz="1400"/>
          </a:p>
        </p:txBody>
      </p:sp>
      <p:sp>
        <p:nvSpPr>
          <p:cNvPr id="15364" name="Oval 5"/>
          <p:cNvSpPr>
            <a:spLocks noChangeArrowheads="1"/>
          </p:cNvSpPr>
          <p:nvPr/>
        </p:nvSpPr>
        <p:spPr bwMode="auto">
          <a:xfrm>
            <a:off x="3228975" y="990600"/>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r>
              <a:rPr lang="en-US" sz="1400"/>
              <a:t>Electronic</a:t>
            </a:r>
          </a:p>
          <a:p>
            <a:pPr algn="ctr" eaLnBrk="0" hangingPunct="0">
              <a:lnSpc>
                <a:spcPct val="85000"/>
              </a:lnSpc>
            </a:pPr>
            <a:r>
              <a:rPr lang="en-US" sz="1400"/>
              <a:t>documents</a:t>
            </a:r>
          </a:p>
          <a:p>
            <a:pPr algn="ctr" eaLnBrk="0" hangingPunct="0">
              <a:lnSpc>
                <a:spcPct val="85000"/>
              </a:lnSpc>
            </a:pPr>
            <a:r>
              <a:rPr lang="en-US" sz="1400"/>
              <a:t>provide value</a:t>
            </a:r>
          </a:p>
          <a:p>
            <a:pPr algn="ctr" eaLnBrk="0" hangingPunct="0">
              <a:lnSpc>
                <a:spcPct val="85000"/>
              </a:lnSpc>
            </a:pPr>
            <a:r>
              <a:rPr lang="en-US" sz="1400"/>
              <a:t>to clinicians</a:t>
            </a:r>
          </a:p>
        </p:txBody>
      </p:sp>
      <p:sp>
        <p:nvSpPr>
          <p:cNvPr id="15365" name="Oval 6"/>
          <p:cNvSpPr>
            <a:spLocks noChangeArrowheads="1"/>
          </p:cNvSpPr>
          <p:nvPr/>
        </p:nvSpPr>
        <p:spPr bwMode="auto">
          <a:xfrm>
            <a:off x="5056188" y="1006475"/>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r>
              <a:rPr lang="en-US" sz="1400"/>
              <a:t>Ensure</a:t>
            </a:r>
          </a:p>
          <a:p>
            <a:pPr algn="ctr" eaLnBrk="0" hangingPunct="0">
              <a:lnSpc>
                <a:spcPct val="85000"/>
              </a:lnSpc>
            </a:pPr>
            <a:r>
              <a:rPr lang="en-US" sz="1400"/>
              <a:t>clinicians</a:t>
            </a:r>
          </a:p>
          <a:p>
            <a:pPr algn="ctr" eaLnBrk="0" hangingPunct="0">
              <a:lnSpc>
                <a:spcPct val="85000"/>
              </a:lnSpc>
            </a:pPr>
            <a:r>
              <a:rPr lang="en-US" sz="1400"/>
              <a:t>have latest</a:t>
            </a:r>
          </a:p>
          <a:p>
            <a:pPr algn="ctr" eaLnBrk="0" hangingPunct="0">
              <a:lnSpc>
                <a:spcPct val="85000"/>
              </a:lnSpc>
            </a:pPr>
            <a:r>
              <a:rPr lang="en-US" sz="1400"/>
              <a:t>knowledge</a:t>
            </a:r>
          </a:p>
        </p:txBody>
      </p:sp>
      <p:sp>
        <p:nvSpPr>
          <p:cNvPr id="15366" name="Oval 7"/>
          <p:cNvSpPr>
            <a:spLocks noChangeArrowheads="1"/>
          </p:cNvSpPr>
          <p:nvPr/>
        </p:nvSpPr>
        <p:spPr bwMode="auto">
          <a:xfrm>
            <a:off x="6729413" y="1770063"/>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endParaRPr lang="en-GB" sz="1400"/>
          </a:p>
          <a:p>
            <a:pPr algn="ctr" eaLnBrk="0" hangingPunct="0">
              <a:lnSpc>
                <a:spcPct val="85000"/>
              </a:lnSpc>
            </a:pPr>
            <a:r>
              <a:rPr lang="en-GB" sz="1400"/>
              <a:t>Improve patient</a:t>
            </a:r>
          </a:p>
          <a:p>
            <a:pPr algn="ctr" eaLnBrk="0" hangingPunct="0">
              <a:lnSpc>
                <a:spcPct val="85000"/>
              </a:lnSpc>
            </a:pPr>
            <a:r>
              <a:rPr lang="en-GB" sz="1400"/>
              <a:t>safety/ Minimize</a:t>
            </a:r>
          </a:p>
          <a:p>
            <a:pPr algn="ctr" eaLnBrk="0" hangingPunct="0">
              <a:lnSpc>
                <a:spcPct val="85000"/>
              </a:lnSpc>
            </a:pPr>
            <a:r>
              <a:rPr lang="en-GB" sz="1400"/>
              <a:t>preventable</a:t>
            </a:r>
          </a:p>
          <a:p>
            <a:pPr algn="ctr" eaLnBrk="0" hangingPunct="0">
              <a:lnSpc>
                <a:spcPct val="85000"/>
              </a:lnSpc>
            </a:pPr>
            <a:r>
              <a:rPr lang="en-GB" sz="1400"/>
              <a:t>errors</a:t>
            </a:r>
            <a:endParaRPr lang="en-US" sz="1400"/>
          </a:p>
        </p:txBody>
      </p:sp>
      <p:sp>
        <p:nvSpPr>
          <p:cNvPr id="15367" name="Oval 8"/>
          <p:cNvSpPr>
            <a:spLocks noChangeArrowheads="1"/>
          </p:cNvSpPr>
          <p:nvPr/>
        </p:nvSpPr>
        <p:spPr bwMode="auto">
          <a:xfrm>
            <a:off x="7485063" y="3411538"/>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r>
              <a:rPr lang="en-US" sz="1400"/>
              <a:t>Improve clinical </a:t>
            </a:r>
          </a:p>
          <a:p>
            <a:pPr algn="ctr" eaLnBrk="0" hangingPunct="0">
              <a:lnSpc>
                <a:spcPct val="85000"/>
              </a:lnSpc>
            </a:pPr>
            <a:r>
              <a:rPr lang="en-US" sz="1400"/>
              <a:t>workflow</a:t>
            </a:r>
          </a:p>
        </p:txBody>
      </p:sp>
      <p:sp>
        <p:nvSpPr>
          <p:cNvPr id="15368" name="Oval 9"/>
          <p:cNvSpPr>
            <a:spLocks noChangeArrowheads="1"/>
          </p:cNvSpPr>
          <p:nvPr/>
        </p:nvSpPr>
        <p:spPr bwMode="auto">
          <a:xfrm>
            <a:off x="6219825" y="4813300"/>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r>
              <a:rPr lang="en-US" sz="1400"/>
              <a:t>Lower cost</a:t>
            </a:r>
          </a:p>
          <a:p>
            <a:pPr algn="ctr" eaLnBrk="0" hangingPunct="0">
              <a:lnSpc>
                <a:spcPct val="85000"/>
              </a:lnSpc>
            </a:pPr>
            <a:r>
              <a:rPr lang="en-US" sz="1400"/>
              <a:t>of healthcare</a:t>
            </a:r>
          </a:p>
          <a:p>
            <a:pPr algn="ctr" eaLnBrk="0" hangingPunct="0">
              <a:lnSpc>
                <a:spcPct val="85000"/>
              </a:lnSpc>
            </a:pPr>
            <a:r>
              <a:rPr lang="en-US" sz="1400"/>
              <a:t>delivery</a:t>
            </a:r>
          </a:p>
        </p:txBody>
      </p:sp>
      <p:sp>
        <p:nvSpPr>
          <p:cNvPr id="15369" name="Oval 10"/>
          <p:cNvSpPr>
            <a:spLocks noChangeArrowheads="1"/>
          </p:cNvSpPr>
          <p:nvPr/>
        </p:nvSpPr>
        <p:spPr bwMode="auto">
          <a:xfrm>
            <a:off x="4344988" y="5024438"/>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r>
              <a:rPr lang="en-GB" sz="1400"/>
              <a:t>Eliminate</a:t>
            </a:r>
          </a:p>
          <a:p>
            <a:pPr algn="ctr" eaLnBrk="0" hangingPunct="0">
              <a:lnSpc>
                <a:spcPct val="85000"/>
              </a:lnSpc>
            </a:pPr>
            <a:r>
              <a:rPr lang="en-GB" sz="1400"/>
              <a:t>duplicate</a:t>
            </a:r>
          </a:p>
          <a:p>
            <a:pPr algn="ctr" eaLnBrk="0" hangingPunct="0">
              <a:lnSpc>
                <a:spcPct val="85000"/>
              </a:lnSpc>
            </a:pPr>
            <a:r>
              <a:rPr lang="en-GB" sz="1400"/>
              <a:t>medical tests</a:t>
            </a:r>
            <a:endParaRPr lang="en-US" sz="1400"/>
          </a:p>
        </p:txBody>
      </p:sp>
      <p:sp>
        <p:nvSpPr>
          <p:cNvPr id="15370" name="Oval 11"/>
          <p:cNvSpPr>
            <a:spLocks noChangeArrowheads="1"/>
          </p:cNvSpPr>
          <p:nvPr/>
        </p:nvSpPr>
        <p:spPr bwMode="auto">
          <a:xfrm>
            <a:off x="2498725" y="5037138"/>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r>
              <a:rPr lang="en-GB" sz="1400"/>
              <a:t>Supports</a:t>
            </a:r>
          </a:p>
          <a:p>
            <a:pPr algn="ctr" eaLnBrk="0" hangingPunct="0">
              <a:lnSpc>
                <a:spcPct val="85000"/>
              </a:lnSpc>
            </a:pPr>
            <a:r>
              <a:rPr lang="en-GB" sz="1400"/>
              <a:t>lifetime</a:t>
            </a:r>
          </a:p>
          <a:p>
            <a:pPr algn="ctr" eaLnBrk="0" hangingPunct="0">
              <a:lnSpc>
                <a:spcPct val="85000"/>
              </a:lnSpc>
            </a:pPr>
            <a:r>
              <a:rPr lang="en-GB" sz="1400"/>
              <a:t>electronic</a:t>
            </a:r>
          </a:p>
          <a:p>
            <a:pPr algn="ctr" eaLnBrk="0" hangingPunct="0">
              <a:lnSpc>
                <a:spcPct val="85000"/>
              </a:lnSpc>
            </a:pPr>
            <a:r>
              <a:rPr lang="en-GB" sz="1400"/>
              <a:t>health</a:t>
            </a:r>
          </a:p>
          <a:p>
            <a:pPr algn="ctr" eaLnBrk="0" hangingPunct="0">
              <a:lnSpc>
                <a:spcPct val="85000"/>
              </a:lnSpc>
            </a:pPr>
            <a:r>
              <a:rPr lang="en-GB" sz="1400"/>
              <a:t>record</a:t>
            </a:r>
            <a:endParaRPr lang="en-US" sz="1400"/>
          </a:p>
        </p:txBody>
      </p:sp>
      <p:sp>
        <p:nvSpPr>
          <p:cNvPr id="15371" name="Oval 12"/>
          <p:cNvSpPr>
            <a:spLocks noChangeArrowheads="1"/>
          </p:cNvSpPr>
          <p:nvPr/>
        </p:nvSpPr>
        <p:spPr bwMode="auto">
          <a:xfrm>
            <a:off x="744538" y="4348163"/>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r>
              <a:rPr lang="en-GB" sz="1400"/>
              <a:t>Improve public</a:t>
            </a:r>
          </a:p>
          <a:p>
            <a:pPr algn="ctr" eaLnBrk="0" hangingPunct="0">
              <a:lnSpc>
                <a:spcPct val="85000"/>
              </a:lnSpc>
            </a:pPr>
            <a:r>
              <a:rPr lang="en-GB" sz="1400"/>
              <a:t>health reporting</a:t>
            </a:r>
            <a:endParaRPr lang="en-US" sz="1400"/>
          </a:p>
        </p:txBody>
      </p:sp>
      <p:sp>
        <p:nvSpPr>
          <p:cNvPr id="15372" name="Oval 13"/>
          <p:cNvSpPr>
            <a:spLocks noChangeArrowheads="1"/>
          </p:cNvSpPr>
          <p:nvPr/>
        </p:nvSpPr>
        <p:spPr bwMode="auto">
          <a:xfrm>
            <a:off x="214313" y="2671763"/>
            <a:ext cx="1431925" cy="1431925"/>
          </a:xfrm>
          <a:prstGeom prst="ellipse">
            <a:avLst/>
          </a:prstGeom>
          <a:solidFill>
            <a:srgbClr val="FFFF66"/>
          </a:solidFill>
          <a:ln w="28575">
            <a:solidFill>
              <a:srgbClr val="003399"/>
            </a:solidFill>
            <a:round/>
            <a:headEnd/>
            <a:tailEnd type="none" w="lg" len="lg"/>
          </a:ln>
        </p:spPr>
        <p:txBody>
          <a:bodyPr wrap="none" anchor="ctr"/>
          <a:lstStyle/>
          <a:p>
            <a:pPr algn="ctr" eaLnBrk="0" hangingPunct="0">
              <a:lnSpc>
                <a:spcPct val="85000"/>
              </a:lnSpc>
            </a:pPr>
            <a:endParaRPr lang="en-US" sz="1400"/>
          </a:p>
          <a:p>
            <a:pPr algn="ctr" eaLnBrk="0" hangingPunct="0">
              <a:lnSpc>
                <a:spcPct val="85000"/>
              </a:lnSpc>
            </a:pPr>
            <a:r>
              <a:rPr lang="en-US" sz="1400"/>
              <a:t>Empower patient</a:t>
            </a:r>
          </a:p>
          <a:p>
            <a:pPr algn="ctr" eaLnBrk="0" hangingPunct="0">
              <a:lnSpc>
                <a:spcPct val="85000"/>
              </a:lnSpc>
            </a:pPr>
            <a:r>
              <a:rPr lang="en-US" sz="1400"/>
              <a:t>to manage their</a:t>
            </a:r>
          </a:p>
          <a:p>
            <a:pPr algn="ctr" eaLnBrk="0" hangingPunct="0">
              <a:lnSpc>
                <a:spcPct val="85000"/>
              </a:lnSpc>
            </a:pPr>
            <a:r>
              <a:rPr lang="en-US" sz="1400"/>
              <a:t>own health</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47663" y="473075"/>
            <a:ext cx="8526462" cy="822325"/>
          </a:xfrm>
        </p:spPr>
        <p:txBody>
          <a:bodyPr/>
          <a:lstStyle/>
          <a:p>
            <a:pPr algn="ctr" eaLnBrk="1" hangingPunct="1"/>
            <a:r>
              <a:rPr lang="en-US" sz="3200" smtClean="0">
                <a:ea typeface="ＭＳ Ｐゴシック" pitchFamily="34" charset="-128"/>
              </a:rPr>
              <a:t>Standards and Select IP Freely Available</a:t>
            </a:r>
          </a:p>
        </p:txBody>
      </p:sp>
      <p:pic>
        <p:nvPicPr>
          <p:cNvPr id="4096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4488" y="1755775"/>
            <a:ext cx="6022975" cy="4668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1000125" y="1970088"/>
            <a:ext cx="7219950" cy="4303712"/>
          </a:xfrm>
        </p:spPr>
        <p:txBody>
          <a:bodyPr/>
          <a:lstStyle/>
          <a:p>
            <a:pPr eaLnBrk="1" hangingPunct="1">
              <a:defRPr/>
            </a:pPr>
            <a:r>
              <a:rPr lang="en-US" sz="1600" dirty="0">
                <a:ea typeface="+mn-ea"/>
                <a:cs typeface="+mn-cs"/>
              </a:rPr>
              <a:t>Stimulate, encourage and facilitate </a:t>
            </a:r>
            <a:r>
              <a:rPr lang="en-US" sz="1600" dirty="0" smtClean="0">
                <a:ea typeface="+mn-ea"/>
                <a:cs typeface="+mn-cs"/>
              </a:rPr>
              <a:t>healthcare domain expert participation </a:t>
            </a:r>
            <a:r>
              <a:rPr lang="en-US" sz="1600" dirty="0">
                <a:ea typeface="+mn-ea"/>
                <a:cs typeface="+mn-cs"/>
              </a:rPr>
              <a:t>in HL7 to develop healthcare information standards in their area of expertise</a:t>
            </a:r>
          </a:p>
          <a:p>
            <a:pPr eaLnBrk="1" hangingPunct="1">
              <a:defRPr/>
            </a:pPr>
            <a:endParaRPr lang="en-US" sz="1600" dirty="0">
              <a:ea typeface="+mn-ea"/>
              <a:cs typeface="+mn-cs"/>
            </a:endParaRPr>
          </a:p>
          <a:p>
            <a:pPr eaLnBrk="1" hangingPunct="1">
              <a:defRPr/>
            </a:pPr>
            <a:r>
              <a:rPr lang="en-US" sz="1600" dirty="0">
                <a:ea typeface="+mn-ea"/>
                <a:cs typeface="+mn-cs"/>
              </a:rPr>
              <a:t>Partner with healthcare information technology users to ensure that HL7 standards meet real-world requirements, and that appropriate standards development efforts are initiated by HL7 to meet emergent </a:t>
            </a:r>
            <a:r>
              <a:rPr lang="en-US" sz="1600" dirty="0" smtClean="0">
                <a:ea typeface="+mn-ea"/>
                <a:cs typeface="+mn-cs"/>
              </a:rPr>
              <a:t>federal and global requirements</a:t>
            </a:r>
          </a:p>
          <a:p>
            <a:pPr marL="0" indent="0" eaLnBrk="1" hangingPunct="1">
              <a:buFont typeface="Wingdings" charset="0"/>
              <a:buNone/>
              <a:defRPr/>
            </a:pPr>
            <a:endParaRPr lang="en-US" sz="1600" dirty="0">
              <a:ea typeface="+mn-ea"/>
              <a:cs typeface="+mn-cs"/>
            </a:endParaRPr>
          </a:p>
          <a:p>
            <a:pPr eaLnBrk="1" hangingPunct="1">
              <a:defRPr/>
            </a:pPr>
            <a:r>
              <a:rPr lang="en-US" sz="1600" dirty="0" smtClean="0">
                <a:ea typeface="+mn-ea"/>
                <a:cs typeface="+mn-cs"/>
              </a:rPr>
              <a:t>Provide education to appropriate Congressional and Administration stakeholders to facilitate a coherent, realistic and fruitful transition to nationwide healthcare interoperability</a:t>
            </a:r>
          </a:p>
          <a:p>
            <a:pPr marL="0" indent="0" eaLnBrk="1" hangingPunct="1">
              <a:buFont typeface="Wingdings" charset="0"/>
              <a:buNone/>
              <a:defRPr/>
            </a:pPr>
            <a:endParaRPr lang="en-US" sz="1600" dirty="0" smtClean="0">
              <a:ea typeface="+mn-ea"/>
              <a:cs typeface="+mn-cs"/>
            </a:endParaRPr>
          </a:p>
          <a:p>
            <a:pPr eaLnBrk="1" hangingPunct="1">
              <a:defRPr/>
            </a:pPr>
            <a:r>
              <a:rPr lang="en-US" sz="1600" dirty="0" smtClean="0">
                <a:ea typeface="+mn-ea"/>
                <a:cs typeface="+mn-cs"/>
              </a:rPr>
              <a:t>Work with international actors (multi-laterals, regional institutions, NGOs and civil society) to support achievement of relevant global health and interoperability goals. </a:t>
            </a:r>
          </a:p>
          <a:p>
            <a:pPr eaLnBrk="1" hangingPunct="1">
              <a:defRPr/>
            </a:pPr>
            <a:endParaRPr lang="en-US" sz="1800" dirty="0" smtClean="0">
              <a:ea typeface="+mn-ea"/>
              <a:cs typeface="+mn-cs"/>
            </a:endParaRPr>
          </a:p>
          <a:p>
            <a:pPr eaLnBrk="1" hangingPunct="1">
              <a:defRPr/>
            </a:pPr>
            <a:endParaRPr lang="en-US" sz="800" dirty="0">
              <a:ea typeface="+mn-ea"/>
              <a:cs typeface="+mn-cs"/>
            </a:endParaRPr>
          </a:p>
          <a:p>
            <a:pPr marL="0" indent="0" eaLnBrk="1" hangingPunct="1">
              <a:lnSpc>
                <a:spcPct val="90000"/>
              </a:lnSpc>
              <a:buFont typeface="Wingdings" pitchFamily="2" charset="2"/>
              <a:buNone/>
              <a:defRPr/>
            </a:pPr>
            <a:endParaRPr lang="en-US" sz="2000" dirty="0">
              <a:ea typeface="+mn-ea"/>
              <a:cs typeface="+mn-cs"/>
            </a:endParaRPr>
          </a:p>
        </p:txBody>
      </p:sp>
      <p:sp>
        <p:nvSpPr>
          <p:cNvPr id="18434" name="Rectangle 2"/>
          <p:cNvSpPr>
            <a:spLocks noGrp="1" noChangeArrowheads="1"/>
          </p:cNvSpPr>
          <p:nvPr>
            <p:ph type="title"/>
          </p:nvPr>
        </p:nvSpPr>
        <p:spPr/>
        <p:txBody>
          <a:bodyPr/>
          <a:lstStyle/>
          <a:p>
            <a:pPr algn="ctr" eaLnBrk="1" hangingPunct="1"/>
            <a:r>
              <a:rPr lang="en-US" sz="3600" smtClean="0">
                <a:ea typeface="ＭＳ Ｐゴシック" pitchFamily="34" charset="-128"/>
              </a:rPr>
              <a:t>HL7 Collaboration Goals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2"/>
          <p:cNvSpPr>
            <a:spLocks noChangeShapeType="1"/>
          </p:cNvSpPr>
          <p:nvPr/>
        </p:nvSpPr>
        <p:spPr bwMode="auto">
          <a:xfrm flipH="1" flipV="1">
            <a:off x="4997450" y="4267200"/>
            <a:ext cx="1022350" cy="685800"/>
          </a:xfrm>
          <a:prstGeom prst="line">
            <a:avLst/>
          </a:prstGeom>
          <a:noFill/>
          <a:ln w="12700">
            <a:solidFill>
              <a:schemeClr val="tx1"/>
            </a:solidFill>
            <a:round/>
            <a:headEnd/>
            <a:tailEnd/>
          </a:ln>
        </p:spPr>
        <p:txBody>
          <a:bodyPr/>
          <a:lstStyle/>
          <a:p>
            <a:endParaRPr lang="en-US"/>
          </a:p>
        </p:txBody>
      </p:sp>
      <p:sp>
        <p:nvSpPr>
          <p:cNvPr id="20482" name="Line 3"/>
          <p:cNvSpPr>
            <a:spLocks noChangeShapeType="1"/>
          </p:cNvSpPr>
          <p:nvPr/>
        </p:nvSpPr>
        <p:spPr bwMode="auto">
          <a:xfrm flipH="1" flipV="1">
            <a:off x="4800600" y="4419600"/>
            <a:ext cx="457200" cy="1066800"/>
          </a:xfrm>
          <a:prstGeom prst="line">
            <a:avLst/>
          </a:prstGeom>
          <a:noFill/>
          <a:ln w="12700">
            <a:solidFill>
              <a:schemeClr val="tx1"/>
            </a:solidFill>
            <a:round/>
            <a:headEnd/>
            <a:tailEnd/>
          </a:ln>
        </p:spPr>
        <p:txBody>
          <a:bodyPr/>
          <a:lstStyle/>
          <a:p>
            <a:endParaRPr lang="en-US"/>
          </a:p>
        </p:txBody>
      </p:sp>
      <p:sp>
        <p:nvSpPr>
          <p:cNvPr id="20483" name="Line 4"/>
          <p:cNvSpPr>
            <a:spLocks noChangeShapeType="1"/>
          </p:cNvSpPr>
          <p:nvPr/>
        </p:nvSpPr>
        <p:spPr bwMode="auto">
          <a:xfrm flipV="1">
            <a:off x="4038600" y="4495800"/>
            <a:ext cx="304800" cy="1066800"/>
          </a:xfrm>
          <a:prstGeom prst="line">
            <a:avLst/>
          </a:prstGeom>
          <a:noFill/>
          <a:ln w="12700">
            <a:solidFill>
              <a:schemeClr val="tx1"/>
            </a:solidFill>
            <a:round/>
            <a:headEnd/>
            <a:tailEnd/>
          </a:ln>
        </p:spPr>
        <p:txBody>
          <a:bodyPr/>
          <a:lstStyle/>
          <a:p>
            <a:endParaRPr lang="en-US"/>
          </a:p>
        </p:txBody>
      </p:sp>
      <p:sp>
        <p:nvSpPr>
          <p:cNvPr id="20484" name="Line 6"/>
          <p:cNvSpPr>
            <a:spLocks noChangeShapeType="1"/>
          </p:cNvSpPr>
          <p:nvPr/>
        </p:nvSpPr>
        <p:spPr bwMode="auto">
          <a:xfrm flipV="1">
            <a:off x="2667000" y="4191000"/>
            <a:ext cx="1143000" cy="457200"/>
          </a:xfrm>
          <a:prstGeom prst="line">
            <a:avLst/>
          </a:prstGeom>
          <a:noFill/>
          <a:ln w="12700">
            <a:solidFill>
              <a:schemeClr val="tx1"/>
            </a:solidFill>
            <a:round/>
            <a:headEnd/>
            <a:tailEnd/>
          </a:ln>
        </p:spPr>
        <p:txBody>
          <a:bodyPr/>
          <a:lstStyle/>
          <a:p>
            <a:endParaRPr lang="en-US"/>
          </a:p>
        </p:txBody>
      </p:sp>
      <p:sp>
        <p:nvSpPr>
          <p:cNvPr id="20485" name="Line 7"/>
          <p:cNvSpPr>
            <a:spLocks noChangeShapeType="1"/>
          </p:cNvSpPr>
          <p:nvPr/>
        </p:nvSpPr>
        <p:spPr bwMode="auto">
          <a:xfrm>
            <a:off x="2590800" y="3048000"/>
            <a:ext cx="1219200" cy="457200"/>
          </a:xfrm>
          <a:prstGeom prst="line">
            <a:avLst/>
          </a:prstGeom>
          <a:noFill/>
          <a:ln w="12700">
            <a:solidFill>
              <a:schemeClr val="tx1"/>
            </a:solidFill>
            <a:round/>
            <a:headEnd/>
            <a:tailEnd/>
          </a:ln>
        </p:spPr>
        <p:txBody>
          <a:bodyPr/>
          <a:lstStyle/>
          <a:p>
            <a:endParaRPr lang="en-US"/>
          </a:p>
        </p:txBody>
      </p:sp>
      <p:sp>
        <p:nvSpPr>
          <p:cNvPr id="20486" name="Line 8"/>
          <p:cNvSpPr>
            <a:spLocks noChangeShapeType="1"/>
          </p:cNvSpPr>
          <p:nvPr/>
        </p:nvSpPr>
        <p:spPr bwMode="auto">
          <a:xfrm>
            <a:off x="3048000" y="2514600"/>
            <a:ext cx="914400" cy="762000"/>
          </a:xfrm>
          <a:prstGeom prst="line">
            <a:avLst/>
          </a:prstGeom>
          <a:noFill/>
          <a:ln w="12700">
            <a:solidFill>
              <a:schemeClr val="tx1"/>
            </a:solidFill>
            <a:round/>
            <a:headEnd/>
            <a:tailEnd/>
          </a:ln>
        </p:spPr>
        <p:txBody>
          <a:bodyPr/>
          <a:lstStyle/>
          <a:p>
            <a:endParaRPr lang="en-US"/>
          </a:p>
        </p:txBody>
      </p:sp>
      <p:sp>
        <p:nvSpPr>
          <p:cNvPr id="20487" name="Line 9"/>
          <p:cNvSpPr>
            <a:spLocks noChangeShapeType="1"/>
          </p:cNvSpPr>
          <p:nvPr/>
        </p:nvSpPr>
        <p:spPr bwMode="auto">
          <a:xfrm flipH="1">
            <a:off x="4724400" y="2590800"/>
            <a:ext cx="152400" cy="533400"/>
          </a:xfrm>
          <a:prstGeom prst="line">
            <a:avLst/>
          </a:prstGeom>
          <a:noFill/>
          <a:ln w="12700">
            <a:solidFill>
              <a:schemeClr val="tx1"/>
            </a:solidFill>
            <a:round/>
            <a:headEnd/>
            <a:tailEnd/>
          </a:ln>
        </p:spPr>
        <p:txBody>
          <a:bodyPr/>
          <a:lstStyle/>
          <a:p>
            <a:endParaRPr lang="en-US"/>
          </a:p>
        </p:txBody>
      </p:sp>
      <p:sp>
        <p:nvSpPr>
          <p:cNvPr id="20488" name="Line 10"/>
          <p:cNvSpPr>
            <a:spLocks noChangeShapeType="1"/>
          </p:cNvSpPr>
          <p:nvPr/>
        </p:nvSpPr>
        <p:spPr bwMode="auto">
          <a:xfrm flipH="1">
            <a:off x="5029200" y="2590800"/>
            <a:ext cx="806450" cy="762000"/>
          </a:xfrm>
          <a:prstGeom prst="line">
            <a:avLst/>
          </a:prstGeom>
          <a:noFill/>
          <a:ln w="12700">
            <a:solidFill>
              <a:schemeClr val="tx1"/>
            </a:solidFill>
            <a:round/>
            <a:headEnd/>
            <a:tailEnd/>
          </a:ln>
        </p:spPr>
        <p:txBody>
          <a:bodyPr/>
          <a:lstStyle/>
          <a:p>
            <a:endParaRPr lang="en-US"/>
          </a:p>
        </p:txBody>
      </p:sp>
      <p:sp>
        <p:nvSpPr>
          <p:cNvPr id="20489" name="Rectangle 11"/>
          <p:cNvSpPr>
            <a:spLocks noGrp="1" noChangeArrowheads="1"/>
          </p:cNvSpPr>
          <p:nvPr>
            <p:ph type="title"/>
          </p:nvPr>
        </p:nvSpPr>
        <p:spPr>
          <a:xfrm>
            <a:off x="204788" y="642938"/>
            <a:ext cx="8761412" cy="701675"/>
          </a:xfrm>
        </p:spPr>
        <p:txBody>
          <a:bodyPr/>
          <a:lstStyle/>
          <a:p>
            <a:pPr algn="ctr" eaLnBrk="1" hangingPunct="1"/>
            <a:r>
              <a:rPr lang="en-US" sz="3200" smtClean="0">
                <a:ea typeface="ＭＳ Ｐゴシック" pitchFamily="34" charset="-128"/>
              </a:rPr>
              <a:t>Additional HL7 Programs and Activities</a:t>
            </a:r>
          </a:p>
        </p:txBody>
      </p:sp>
      <p:sp>
        <p:nvSpPr>
          <p:cNvPr id="20490" name="Oval 12"/>
          <p:cNvSpPr>
            <a:spLocks noChangeArrowheads="1"/>
          </p:cNvSpPr>
          <p:nvPr/>
        </p:nvSpPr>
        <p:spPr bwMode="auto">
          <a:xfrm>
            <a:off x="3778250" y="3135313"/>
            <a:ext cx="1360488" cy="1360487"/>
          </a:xfrm>
          <a:prstGeom prst="ellipse">
            <a:avLst/>
          </a:prstGeom>
          <a:solidFill>
            <a:srgbClr val="99FF99"/>
          </a:solidFill>
          <a:ln w="57150">
            <a:solidFill>
              <a:schemeClr val="tx1"/>
            </a:solidFill>
            <a:round/>
            <a:headEnd/>
            <a:tailEnd/>
          </a:ln>
        </p:spPr>
        <p:txBody>
          <a:bodyPr lIns="18288" tIns="18288" rIns="18288" bIns="18288" anchor="ctr" anchorCtr="1"/>
          <a:lstStyle/>
          <a:p>
            <a:pPr algn="ctr"/>
            <a:r>
              <a:rPr lang="en-US" sz="1600" b="1"/>
              <a:t>HL7</a:t>
            </a:r>
          </a:p>
        </p:txBody>
      </p:sp>
      <p:sp>
        <p:nvSpPr>
          <p:cNvPr id="165906" name="Oval 18"/>
          <p:cNvSpPr>
            <a:spLocks noChangeArrowheads="1"/>
          </p:cNvSpPr>
          <p:nvPr/>
        </p:nvSpPr>
        <p:spPr bwMode="auto">
          <a:xfrm>
            <a:off x="2286000" y="1981200"/>
            <a:ext cx="930275" cy="544513"/>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a:latin typeface="Arial" charset="0"/>
                <a:ea typeface="+mn-ea"/>
                <a:cs typeface="Arial" charset="0"/>
              </a:rPr>
              <a:t>Education</a:t>
            </a:r>
          </a:p>
          <a:p>
            <a:pPr algn="ctr">
              <a:defRPr/>
            </a:pPr>
            <a:r>
              <a:rPr lang="en-US" sz="800" b="1">
                <a:latin typeface="Arial" charset="0"/>
                <a:ea typeface="+mn-ea"/>
                <a:cs typeface="Arial" charset="0"/>
              </a:rPr>
              <a:t>Summits</a:t>
            </a:r>
          </a:p>
        </p:txBody>
      </p:sp>
      <p:sp>
        <p:nvSpPr>
          <p:cNvPr id="165907" name="Oval 19"/>
          <p:cNvSpPr>
            <a:spLocks noChangeArrowheads="1"/>
          </p:cNvSpPr>
          <p:nvPr/>
        </p:nvSpPr>
        <p:spPr bwMode="auto">
          <a:xfrm>
            <a:off x="2362200" y="5181600"/>
            <a:ext cx="942975" cy="609600"/>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err="1">
                <a:solidFill>
                  <a:schemeClr val="tx2"/>
                </a:solidFill>
                <a:latin typeface="Arial" charset="0"/>
                <a:ea typeface="+mn-ea"/>
                <a:cs typeface="Arial" charset="0"/>
              </a:rPr>
              <a:t>GovernmentStandards</a:t>
            </a:r>
            <a:r>
              <a:rPr lang="en-US" sz="800" b="1" dirty="0">
                <a:solidFill>
                  <a:schemeClr val="tx2"/>
                </a:solidFill>
                <a:latin typeface="Arial" charset="0"/>
                <a:ea typeface="+mn-ea"/>
                <a:cs typeface="Arial" charset="0"/>
              </a:rPr>
              <a:t> Project</a:t>
            </a:r>
          </a:p>
        </p:txBody>
      </p:sp>
      <p:sp>
        <p:nvSpPr>
          <p:cNvPr id="165908" name="Oval 20"/>
          <p:cNvSpPr>
            <a:spLocks noChangeArrowheads="1"/>
          </p:cNvSpPr>
          <p:nvPr/>
        </p:nvSpPr>
        <p:spPr bwMode="auto">
          <a:xfrm>
            <a:off x="1797050" y="4495800"/>
            <a:ext cx="852488" cy="566738"/>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Best Practices</a:t>
            </a:r>
          </a:p>
        </p:txBody>
      </p:sp>
      <p:sp>
        <p:nvSpPr>
          <p:cNvPr id="165910" name="Oval 22"/>
          <p:cNvSpPr>
            <a:spLocks noChangeArrowheads="1"/>
          </p:cNvSpPr>
          <p:nvPr/>
        </p:nvSpPr>
        <p:spPr bwMode="auto">
          <a:xfrm>
            <a:off x="3473450" y="5562600"/>
            <a:ext cx="1123950" cy="647700"/>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Country Affiliates with workshops, education</a:t>
            </a:r>
          </a:p>
        </p:txBody>
      </p:sp>
      <p:sp>
        <p:nvSpPr>
          <p:cNvPr id="165911" name="Oval 23"/>
          <p:cNvSpPr>
            <a:spLocks noChangeArrowheads="1"/>
          </p:cNvSpPr>
          <p:nvPr/>
        </p:nvSpPr>
        <p:spPr bwMode="auto">
          <a:xfrm>
            <a:off x="4845050" y="5486400"/>
            <a:ext cx="1079500" cy="660400"/>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a:latin typeface="Arial" charset="0"/>
                <a:ea typeface="+mn-ea"/>
                <a:cs typeface="Arial" charset="0"/>
              </a:rPr>
              <a:t>IT professional Certification</a:t>
            </a:r>
          </a:p>
        </p:txBody>
      </p:sp>
      <p:sp>
        <p:nvSpPr>
          <p:cNvPr id="165912" name="Oval 24"/>
          <p:cNvSpPr>
            <a:spLocks noChangeArrowheads="1"/>
          </p:cNvSpPr>
          <p:nvPr/>
        </p:nvSpPr>
        <p:spPr bwMode="auto">
          <a:xfrm>
            <a:off x="5988050" y="4800600"/>
            <a:ext cx="1098550" cy="685800"/>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Networking among members</a:t>
            </a:r>
          </a:p>
        </p:txBody>
      </p:sp>
      <p:sp>
        <p:nvSpPr>
          <p:cNvPr id="165913" name="Oval 25"/>
          <p:cNvSpPr>
            <a:spLocks noChangeArrowheads="1"/>
          </p:cNvSpPr>
          <p:nvPr/>
        </p:nvSpPr>
        <p:spPr bwMode="auto">
          <a:xfrm>
            <a:off x="4464050" y="1752600"/>
            <a:ext cx="1098550" cy="838200"/>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Working group meetings with an annual  international conference</a:t>
            </a:r>
          </a:p>
        </p:txBody>
      </p:sp>
      <p:sp>
        <p:nvSpPr>
          <p:cNvPr id="165914" name="Oval 26"/>
          <p:cNvSpPr>
            <a:spLocks noChangeArrowheads="1"/>
          </p:cNvSpPr>
          <p:nvPr/>
        </p:nvSpPr>
        <p:spPr bwMode="auto">
          <a:xfrm>
            <a:off x="5683250" y="2133600"/>
            <a:ext cx="962025" cy="639763"/>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Speakers and booth at conferences</a:t>
            </a:r>
          </a:p>
        </p:txBody>
      </p:sp>
      <p:sp>
        <p:nvSpPr>
          <p:cNvPr id="165915" name="Oval 27"/>
          <p:cNvSpPr>
            <a:spLocks noChangeArrowheads="1"/>
          </p:cNvSpPr>
          <p:nvPr/>
        </p:nvSpPr>
        <p:spPr bwMode="auto">
          <a:xfrm>
            <a:off x="5988050" y="3048000"/>
            <a:ext cx="990600" cy="609600"/>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E-Newsletter</a:t>
            </a:r>
          </a:p>
        </p:txBody>
      </p:sp>
      <p:sp>
        <p:nvSpPr>
          <p:cNvPr id="20500" name="Line 28"/>
          <p:cNvSpPr>
            <a:spLocks noChangeShapeType="1"/>
          </p:cNvSpPr>
          <p:nvPr/>
        </p:nvSpPr>
        <p:spPr bwMode="auto">
          <a:xfrm flipH="1">
            <a:off x="5181600" y="3429000"/>
            <a:ext cx="838200" cy="228600"/>
          </a:xfrm>
          <a:prstGeom prst="line">
            <a:avLst/>
          </a:prstGeom>
          <a:noFill/>
          <a:ln w="12700">
            <a:solidFill>
              <a:schemeClr val="tx1"/>
            </a:solidFill>
            <a:round/>
            <a:headEnd/>
            <a:tailEnd/>
          </a:ln>
        </p:spPr>
        <p:txBody>
          <a:bodyPr/>
          <a:lstStyle/>
          <a:p>
            <a:endParaRPr lang="en-US"/>
          </a:p>
        </p:txBody>
      </p:sp>
      <p:sp>
        <p:nvSpPr>
          <p:cNvPr id="20501" name="Line 29"/>
          <p:cNvSpPr>
            <a:spLocks noChangeShapeType="1"/>
          </p:cNvSpPr>
          <p:nvPr/>
        </p:nvSpPr>
        <p:spPr bwMode="auto">
          <a:xfrm flipV="1">
            <a:off x="3124200" y="4419600"/>
            <a:ext cx="965200" cy="838200"/>
          </a:xfrm>
          <a:prstGeom prst="line">
            <a:avLst/>
          </a:prstGeom>
          <a:noFill/>
          <a:ln w="12700">
            <a:solidFill>
              <a:schemeClr val="tx1"/>
            </a:solidFill>
            <a:round/>
            <a:headEnd/>
            <a:tailEnd/>
          </a:ln>
        </p:spPr>
        <p:txBody>
          <a:bodyPr/>
          <a:lstStyle/>
          <a:p>
            <a:endParaRPr lang="en-US"/>
          </a:p>
        </p:txBody>
      </p:sp>
      <p:sp>
        <p:nvSpPr>
          <p:cNvPr id="165918" name="Oval 30"/>
          <p:cNvSpPr>
            <a:spLocks noChangeArrowheads="1"/>
          </p:cNvSpPr>
          <p:nvPr/>
        </p:nvSpPr>
        <p:spPr bwMode="auto">
          <a:xfrm>
            <a:off x="1797050" y="2667000"/>
            <a:ext cx="835025" cy="609600"/>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E-learning  courses</a:t>
            </a:r>
          </a:p>
        </p:txBody>
      </p:sp>
      <p:sp>
        <p:nvSpPr>
          <p:cNvPr id="165919" name="Oval 31"/>
          <p:cNvSpPr>
            <a:spLocks noChangeArrowheads="1"/>
          </p:cNvSpPr>
          <p:nvPr/>
        </p:nvSpPr>
        <p:spPr bwMode="auto">
          <a:xfrm>
            <a:off x="1644650" y="3505200"/>
            <a:ext cx="1066800" cy="709613"/>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Ambassador Program</a:t>
            </a:r>
          </a:p>
        </p:txBody>
      </p:sp>
      <p:sp>
        <p:nvSpPr>
          <p:cNvPr id="165920" name="Oval 32"/>
          <p:cNvSpPr>
            <a:spLocks noChangeArrowheads="1"/>
          </p:cNvSpPr>
          <p:nvPr/>
        </p:nvSpPr>
        <p:spPr bwMode="auto">
          <a:xfrm>
            <a:off x="3397250" y="1828800"/>
            <a:ext cx="822325" cy="633413"/>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Product and Services Guides</a:t>
            </a:r>
          </a:p>
        </p:txBody>
      </p:sp>
      <p:sp>
        <p:nvSpPr>
          <p:cNvPr id="165921" name="Oval 33"/>
          <p:cNvSpPr>
            <a:spLocks noChangeArrowheads="1"/>
          </p:cNvSpPr>
          <p:nvPr/>
        </p:nvSpPr>
        <p:spPr bwMode="auto">
          <a:xfrm>
            <a:off x="6140450" y="3962400"/>
            <a:ext cx="946150" cy="595313"/>
          </a:xfrm>
          <a:prstGeom prst="ellipse">
            <a:avLst/>
          </a:prstGeom>
          <a:solidFill>
            <a:schemeClr val="accent2">
              <a:lumMod val="60000"/>
              <a:lumOff val="40000"/>
            </a:schemeClr>
          </a:solidFill>
          <a:ln w="12700">
            <a:solidFill>
              <a:schemeClr val="tx1"/>
            </a:solidFill>
            <a:round/>
            <a:headEnd/>
            <a:tailEnd/>
          </a:ln>
          <a:effectLst/>
        </p:spPr>
        <p:txBody>
          <a:bodyPr lIns="18288" tIns="18288" rIns="18288" bIns="18288" anchor="ctr" anchorCtr="1"/>
          <a:lstStyle/>
          <a:p>
            <a:pPr algn="ctr">
              <a:defRPr/>
            </a:pPr>
            <a:r>
              <a:rPr lang="en-US" sz="800" b="1" dirty="0">
                <a:latin typeface="Arial" charset="0"/>
                <a:ea typeface="+mn-ea"/>
                <a:cs typeface="Arial" charset="0"/>
              </a:rPr>
              <a:t>University</a:t>
            </a:r>
          </a:p>
          <a:p>
            <a:pPr algn="ctr">
              <a:defRPr/>
            </a:pPr>
            <a:r>
              <a:rPr lang="en-US" sz="800" b="1" dirty="0">
                <a:latin typeface="Arial" charset="0"/>
                <a:ea typeface="+mn-ea"/>
                <a:cs typeface="Arial" charset="0"/>
              </a:rPr>
              <a:t>Educational Program</a:t>
            </a:r>
          </a:p>
        </p:txBody>
      </p:sp>
      <p:sp>
        <p:nvSpPr>
          <p:cNvPr id="20506" name="Line 34"/>
          <p:cNvSpPr>
            <a:spLocks noChangeShapeType="1"/>
          </p:cNvSpPr>
          <p:nvPr/>
        </p:nvSpPr>
        <p:spPr bwMode="auto">
          <a:xfrm>
            <a:off x="2743200" y="3886200"/>
            <a:ext cx="990600" cy="0"/>
          </a:xfrm>
          <a:prstGeom prst="line">
            <a:avLst/>
          </a:prstGeom>
          <a:noFill/>
          <a:ln w="12700">
            <a:solidFill>
              <a:schemeClr val="tx1"/>
            </a:solidFill>
            <a:round/>
            <a:headEnd/>
            <a:tailEnd/>
          </a:ln>
        </p:spPr>
        <p:txBody>
          <a:bodyPr/>
          <a:lstStyle/>
          <a:p>
            <a:endParaRPr lang="en-US"/>
          </a:p>
        </p:txBody>
      </p:sp>
      <p:sp>
        <p:nvSpPr>
          <p:cNvPr id="20507" name="Line 35"/>
          <p:cNvSpPr>
            <a:spLocks noChangeShapeType="1"/>
          </p:cNvSpPr>
          <p:nvPr/>
        </p:nvSpPr>
        <p:spPr bwMode="auto">
          <a:xfrm>
            <a:off x="3886200" y="2438400"/>
            <a:ext cx="304800" cy="685800"/>
          </a:xfrm>
          <a:prstGeom prst="line">
            <a:avLst/>
          </a:prstGeom>
          <a:noFill/>
          <a:ln w="12700">
            <a:solidFill>
              <a:schemeClr val="tx1"/>
            </a:solidFill>
            <a:round/>
            <a:headEnd/>
            <a:tailEnd/>
          </a:ln>
        </p:spPr>
        <p:txBody>
          <a:bodyPr/>
          <a:lstStyle/>
          <a:p>
            <a:endParaRPr lang="en-US"/>
          </a:p>
        </p:txBody>
      </p:sp>
      <p:sp>
        <p:nvSpPr>
          <p:cNvPr id="20508" name="Line 36"/>
          <p:cNvSpPr>
            <a:spLocks noChangeShapeType="1"/>
          </p:cNvSpPr>
          <p:nvPr/>
        </p:nvSpPr>
        <p:spPr bwMode="auto">
          <a:xfrm>
            <a:off x="5149850" y="3962400"/>
            <a:ext cx="990600" cy="228600"/>
          </a:xfrm>
          <a:prstGeom prst="line">
            <a:avLst/>
          </a:prstGeom>
          <a:noFill/>
          <a:ln w="127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3535</TotalTime>
  <Words>975</Words>
  <Application>Microsoft Office PowerPoint</Application>
  <PresentationFormat>On-screen Show (4:3)</PresentationFormat>
  <Paragraphs>222</Paragraphs>
  <Slides>20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ＭＳ Ｐゴシック</vt:lpstr>
      <vt:lpstr>Verdana</vt:lpstr>
      <vt:lpstr>Wingdings</vt:lpstr>
      <vt:lpstr>Times New Roman</vt:lpstr>
      <vt:lpstr>Times</vt:lpstr>
      <vt:lpstr>Refined</vt:lpstr>
      <vt:lpstr>HL7:  Enabling Interoperable Healthcare  Today and Tomorrow</vt:lpstr>
      <vt:lpstr>The HL7 Organization</vt:lpstr>
      <vt:lpstr>HL7 Mission and Value</vt:lpstr>
      <vt:lpstr>Slide 4</vt:lpstr>
      <vt:lpstr>HL7 Standards support a variety of healthcare activities </vt:lpstr>
      <vt:lpstr>Healthcare Standards Improve Patient Care</vt:lpstr>
      <vt:lpstr>Standards and Select IP Freely Available</vt:lpstr>
      <vt:lpstr>HL7 Collaboration Goals</vt:lpstr>
      <vt:lpstr>Additional HL7 Programs and Activities</vt:lpstr>
      <vt:lpstr>Key Countries – Global eHealth</vt:lpstr>
      <vt:lpstr>Key Issues – Global eHealth</vt:lpstr>
      <vt:lpstr>Slide 12</vt:lpstr>
      <vt:lpstr>Fast Health Interoperability Resources</vt:lpstr>
      <vt:lpstr>Fast Health Interoperability Resources</vt:lpstr>
      <vt:lpstr>Argonaut Initiative</vt:lpstr>
      <vt:lpstr>Argonaut Initiative</vt:lpstr>
      <vt:lpstr>HL7 Education Portal</vt:lpstr>
      <vt:lpstr>Food for Thought </vt:lpstr>
      <vt:lpstr>How to get more info on HL7</vt:lpstr>
      <vt:lpstr>Slide 20</vt:lpstr>
    </vt:vector>
  </TitlesOfParts>
  <Company>Stewardshop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Ross</dc:creator>
  <cp:lastModifiedBy>Alex Dryden</cp:lastModifiedBy>
  <cp:revision>318</cp:revision>
  <cp:lastPrinted>2015-02-20T14:47:29Z</cp:lastPrinted>
  <dcterms:created xsi:type="dcterms:W3CDTF">2008-01-21T06:12:12Z</dcterms:created>
  <dcterms:modified xsi:type="dcterms:W3CDTF">2015-03-10T14:48:52Z</dcterms:modified>
</cp:coreProperties>
</file>